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04" r:id="rId3"/>
    <p:sldId id="300" r:id="rId4"/>
    <p:sldId id="293" r:id="rId5"/>
    <p:sldId id="296" r:id="rId6"/>
    <p:sldId id="301" r:id="rId7"/>
    <p:sldId id="292" r:id="rId8"/>
    <p:sldId id="303" r:id="rId9"/>
    <p:sldId id="302" r:id="rId10"/>
    <p:sldId id="290" r:id="rId11"/>
    <p:sldId id="264" r:id="rId12"/>
    <p:sldId id="260" r:id="rId13"/>
    <p:sldId id="289"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4821" autoAdjust="0"/>
  </p:normalViewPr>
  <p:slideViewPr>
    <p:cSldViewPr>
      <p:cViewPr varScale="1">
        <p:scale>
          <a:sx n="65" d="100"/>
          <a:sy n="65" d="100"/>
        </p:scale>
        <p:origin x="-14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EE3E2-1C80-4563-A72F-F060914686C9}" type="datetimeFigureOut">
              <a:rPr lang="en-US" smtClean="0"/>
              <a:pPr/>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7FF98-A6A7-462B-9BE3-E0B87A662EB5}" type="slidenum">
              <a:rPr lang="en-US" smtClean="0"/>
              <a:pPr/>
              <a:t>‹#›</a:t>
            </a:fld>
            <a:endParaRPr lang="en-US"/>
          </a:p>
        </p:txBody>
      </p:sp>
    </p:spTree>
    <p:extLst>
      <p:ext uri="{BB962C8B-B14F-4D97-AF65-F5344CB8AC3E}">
        <p14:creationId xmlns:p14="http://schemas.microsoft.com/office/powerpoint/2010/main" val="270105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F589C-3CA7-46DF-A448-7849CEF30F78}" type="slidenum">
              <a:rPr lang="en-US"/>
              <a:pPr/>
              <a:t>1</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defTabSz="897301" fontAlgn="base">
              <a:spcBef>
                <a:spcPct val="30000"/>
              </a:spcBef>
              <a:spcAft>
                <a:spcPct val="0"/>
              </a:spcAft>
              <a:defRPr/>
            </a:pPr>
            <a:r>
              <a:rPr lang="en-US" dirty="0" smtClean="0"/>
              <a:t>Thanks for sticking around until</a:t>
            </a:r>
            <a:r>
              <a:rPr lang="en-US" baseline="0" dirty="0" smtClean="0"/>
              <a:t> the very bitter end.  At the last shorebird conference I gave an introduction to an innovative project The Nature Conservancy and partners are working on in Western Washington, called Farming for Wildlife.  Today, I want to present results from that research but spend most of the time talking about how that project has expanded and has really influenced The Conservancy’s working lands conservation strategy.  I am excited to share how shorebirds – not salmon - how really become the poster child for a new kind of collaborative effort between farmers and conservationists.  </a:t>
            </a:r>
          </a:p>
          <a:p>
            <a:pPr defTabSz="897301" fontAlgn="base">
              <a:spcBef>
                <a:spcPct val="30000"/>
              </a:spcBef>
              <a:spcAft>
                <a:spcPct val="0"/>
              </a:spcAft>
              <a:defRPr/>
            </a:pPr>
            <a:endParaRPr lang="en-US" baseline="0" dirty="0" smtClean="0"/>
          </a:p>
          <a:p>
            <a:pPr defTabSz="897301" fontAlgn="base">
              <a:spcBef>
                <a:spcPct val="30000"/>
              </a:spcBef>
              <a:spcAft>
                <a:spcPct val="0"/>
              </a:spcAft>
              <a:defRPr/>
            </a:pPr>
            <a:r>
              <a:rPr lang="en-US" baseline="0" dirty="0" smtClean="0"/>
              <a:t>Since I get the red lantern </a:t>
            </a:r>
            <a:r>
              <a:rPr lang="en-US" baseline="0" dirty="0" err="1" smtClean="0"/>
              <a:t>priveledge</a:t>
            </a:r>
            <a:r>
              <a:rPr lang="en-US" baseline="0" dirty="0" smtClean="0"/>
              <a:t> here… I thought I’d start with a video -  to remind us why we’re all here in the first place.  This video was shot last Nov, just S of here – on the Samish river delta in WA. It was on a farm participating in the </a:t>
            </a:r>
            <a:r>
              <a:rPr lang="en-US" baseline="0" dirty="0" err="1" smtClean="0"/>
              <a:t>FfW</a:t>
            </a:r>
            <a:r>
              <a:rPr lang="en-US" baseline="0" dirty="0" smtClean="0"/>
              <a:t> project – so the Nature Conservancy and partners had essentially paid this farmer to put water on his field to create a wetland.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260B6-50C8-41B0-8EAF-2C71231217B8}" type="slidenum">
              <a:rPr lang="en-US"/>
              <a:pPr/>
              <a:t>12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smtClean="0"/>
              <a:t>As you</a:t>
            </a:r>
            <a:r>
              <a:rPr lang="en-US" baseline="0" dirty="0" smtClean="0"/>
              <a:t> may have noticed on the last slide this is </a:t>
            </a:r>
            <a:r>
              <a:rPr lang="en-US" dirty="0" smtClean="0"/>
              <a:t>very </a:t>
            </a:r>
            <a:r>
              <a:rPr lang="en-US" dirty="0"/>
              <a:t>much a collaborative effort.  The agricultural community, university, government agencies, and nonprofit agencies are all very involved in this project.  Skagit farmers were very involved in establishing </a:t>
            </a:r>
            <a:r>
              <a:rPr lang="en-US" dirty="0" err="1"/>
              <a:t>intial</a:t>
            </a:r>
            <a:r>
              <a:rPr lang="en-US" dirty="0"/>
              <a:t> case study, </a:t>
            </a:r>
            <a:r>
              <a:rPr lang="en-US" dirty="0" err="1"/>
              <a:t>wsu</a:t>
            </a:r>
            <a:r>
              <a:rPr lang="en-US" dirty="0"/>
              <a:t> now very involved in our research objectives.  Additionally, the project has been very successful in leveraging both private and public funds.  In addition to the </a:t>
            </a:r>
            <a:r>
              <a:rPr lang="en-US" dirty="0" err="1"/>
              <a:t>ag</a:t>
            </a:r>
            <a:r>
              <a:rPr lang="en-US" dirty="0"/>
              <a:t> pilot grant, this work has been supported by grants from the EPA, NFWF, the Packard foundation, and generous private donors.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F498D-EC4F-49E8-AA55-8EFEEAD0603B}" type="slidenum">
              <a:rPr lang="en-US"/>
              <a:pPr/>
              <a:t>13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1D769-48CC-4A3A-AA4F-218F4E1DF1C0}" type="slidenum">
              <a:rPr lang="en-US"/>
              <a:pPr/>
              <a:t>14</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sure you heard some of these statistics in </a:t>
            </a:r>
            <a:r>
              <a:rPr lang="en-US" dirty="0" err="1" smtClean="0"/>
              <a:t>Khara’s</a:t>
            </a:r>
            <a:r>
              <a:rPr lang="en-US" dirty="0" smtClean="0"/>
              <a:t> session yesterday on</a:t>
            </a:r>
            <a:r>
              <a:rPr lang="en-US" baseline="0" dirty="0" smtClean="0"/>
              <a:t> shorebirds in </a:t>
            </a:r>
            <a:r>
              <a:rPr lang="en-US" baseline="0" dirty="0" err="1" smtClean="0"/>
              <a:t>ag</a:t>
            </a:r>
            <a:r>
              <a:rPr lang="en-US" baseline="0" dirty="0" smtClean="0"/>
              <a:t> lands.  If we’re interested in conservation of global species, we can’t ignore the scope of conversion to agricultural lands.  Essentially, agriculture is now the largest biome on the planet, with 40% of world’s terrestrial lands in some form of agriculture.</a:t>
            </a:r>
          </a:p>
          <a:p>
            <a:endParaRPr lang="en-US" baseline="0" dirty="0" smtClean="0"/>
          </a:p>
          <a:p>
            <a:r>
              <a:rPr lang="en-US" baseline="0" dirty="0" smtClean="0"/>
              <a:t>What’s more, somehow agriculture needs to keep pace with human population growth.  Few believe that we can actually keep pace simply by increasing yields.  So this 40% is predicted to increase, dramatically.  </a:t>
            </a:r>
          </a:p>
          <a:p>
            <a:endParaRPr lang="en-US" dirty="0" smtClean="0"/>
          </a:p>
          <a:p>
            <a:r>
              <a:rPr lang="en-US" dirty="0" smtClean="0"/>
              <a:t>Birdlife International</a:t>
            </a:r>
            <a:r>
              <a:rPr lang="en-US" baseline="0" dirty="0" smtClean="0"/>
              <a:t> already ranks habitat conversion to agriculture as one of the greatest threats to bird conservation.  While habitat loss is only one threat facing shorebirds,   I think it may be one of our best opportunities to address any of the confounding threats.  </a:t>
            </a:r>
          </a:p>
          <a:p>
            <a:endParaRPr lang="en-US" baseline="0" dirty="0" smtClean="0"/>
          </a:p>
          <a:p>
            <a:r>
              <a:rPr lang="en-US" baseline="0" dirty="0" smtClean="0"/>
              <a:t>To demonstrate that opportunity…let me show a short video from a farm we manage just South of here in the Skagit river delta, this video was taken last winter…</a:t>
            </a:r>
            <a:endParaRPr lang="en-US" dirty="0"/>
          </a:p>
        </p:txBody>
      </p:sp>
      <p:sp>
        <p:nvSpPr>
          <p:cNvPr id="4" name="Slide Number Placeholder 3"/>
          <p:cNvSpPr>
            <a:spLocks noGrp="1"/>
          </p:cNvSpPr>
          <p:nvPr>
            <p:ph type="sldNum" sz="quarter" idx="10"/>
          </p:nvPr>
        </p:nvSpPr>
        <p:spPr/>
        <p:txBody>
          <a:bodyPr/>
          <a:lstStyle/>
          <a:p>
            <a:fld id="{BAC7FF98-A6A7-462B-9BE3-E0B87A662EB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6C91F-C20D-4268-B702-68345D7A7650}" type="slidenum">
              <a:rPr lang="en-US"/>
              <a:pPr/>
              <a:t>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So here, essentially in the Frasier River, we are just off the bottom corner of this map, we’re the next major</a:t>
            </a:r>
            <a:r>
              <a:rPr lang="en-US" baseline="0" dirty="0" smtClean="0"/>
              <a:t> drainage N of here.  So this is looking South to the Skagit and Stillaguamish river deltas – maybe  not quite as popular as the Frasier as a stopover site, but we get over 30,000 shorebirds during spring and fall migrations.  </a:t>
            </a:r>
            <a:r>
              <a:rPr lang="en-US" dirty="0" smtClean="0"/>
              <a:t>This is the landscape we work</a:t>
            </a:r>
            <a:r>
              <a:rPr lang="en-US" baseline="0" dirty="0" smtClean="0"/>
              <a:t> in, the</a:t>
            </a:r>
            <a:r>
              <a:rPr lang="en-US" dirty="0" smtClean="0"/>
              <a:t> floodplain</a:t>
            </a:r>
            <a:r>
              <a:rPr lang="en-US" baseline="0" dirty="0" smtClean="0"/>
              <a:t> is the </a:t>
            </a:r>
            <a:r>
              <a:rPr lang="en-US" baseline="0" dirty="0" err="1" smtClean="0"/>
              <a:t>nexxus</a:t>
            </a:r>
            <a:r>
              <a:rPr lang="en-US" baseline="0" dirty="0" smtClean="0"/>
              <a:t> for conservation and </a:t>
            </a:r>
            <a:r>
              <a:rPr lang="en-US" baseline="0" dirty="0" err="1" smtClean="0"/>
              <a:t>ag</a:t>
            </a:r>
            <a:r>
              <a:rPr lang="en-US" baseline="0" dirty="0" smtClean="0"/>
              <a:t>, it’s an incredibly productive region. Over 80 crops of commercial significance are grown here. It’s an important stopover site on the Pacific Flyway.  So our challenge is to meet </a:t>
            </a:r>
            <a:endParaRPr lang="en-US" dirty="0"/>
          </a:p>
          <a:p>
            <a:endParaRPr lang="en-US" dirty="0" smtClean="0"/>
          </a:p>
          <a:p>
            <a:r>
              <a:rPr lang="en-US" dirty="0" smtClean="0"/>
              <a:t>70%</a:t>
            </a:r>
            <a:r>
              <a:rPr lang="en-US" baseline="0" dirty="0" smtClean="0"/>
              <a:t> of freshwater wetlands, and 90% of estuarine wetlands have been lost in this delta, mostly to agricultural conversion.</a:t>
            </a:r>
          </a:p>
          <a:p>
            <a:endParaRPr lang="en-US" dirty="0" smtClean="0"/>
          </a:p>
          <a:p>
            <a:r>
              <a:rPr lang="en-US" dirty="0" smtClean="0"/>
              <a:t>Most</a:t>
            </a:r>
            <a:r>
              <a:rPr lang="en-US" baseline="0" dirty="0" smtClean="0"/>
              <a:t> of this land base is in private ownership, and it’s not for sale.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t>
            </a:r>
            <a:r>
              <a:rPr lang="en-US" dirty="0" smtClean="0"/>
              <a:t>issues we face in the Skagit Delta</a:t>
            </a:r>
            <a:r>
              <a:rPr lang="en-US" baseline="0" dirty="0" smtClean="0"/>
              <a:t> are similar in coastal </a:t>
            </a:r>
            <a:r>
              <a:rPr lang="en-US" baseline="0" dirty="0" err="1" smtClean="0"/>
              <a:t>ag</a:t>
            </a:r>
            <a:r>
              <a:rPr lang="en-US" baseline="0" dirty="0" smtClean="0"/>
              <a:t> lands worldwide.  Particularly on the Pacific flyway – our coastal regions are dominated by </a:t>
            </a:r>
            <a:r>
              <a:rPr lang="en-US" baseline="0" dirty="0" err="1" smtClean="0"/>
              <a:t>ag</a:t>
            </a:r>
            <a:r>
              <a:rPr lang="en-US" baseline="0" dirty="0" smtClean="0"/>
              <a:t>.  And certainly this crowd understands the importance of stopover sites during long distance migrations.  </a:t>
            </a:r>
            <a:endParaRPr lang="en-US" dirty="0"/>
          </a:p>
        </p:txBody>
      </p:sp>
      <p:sp>
        <p:nvSpPr>
          <p:cNvPr id="4" name="Slide Number Placeholder 3"/>
          <p:cNvSpPr>
            <a:spLocks noGrp="1"/>
          </p:cNvSpPr>
          <p:nvPr>
            <p:ph type="sldNum" sz="quarter" idx="10"/>
          </p:nvPr>
        </p:nvSpPr>
        <p:spPr/>
        <p:txBody>
          <a:bodyPr/>
          <a:lstStyle/>
          <a:p>
            <a:fld id="{BAC7FF98-A6A7-462B-9BE3-E0B87A662EB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DC2AF-3990-4CAE-BC5A-740142D058F5}" type="slidenum">
              <a:rPr lang="en-US"/>
              <a:pPr/>
              <a:t>6</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smtClean="0"/>
              <a:t>Goals – first and foremost trying</a:t>
            </a:r>
            <a:r>
              <a:rPr lang="en-US" baseline="0" dirty="0" smtClean="0"/>
              <a:t> to understand a way to restore wetland habitat without taking farmland permanently out of production.  Given the scale of agriculture today that I mentioned earlier, we can’t affect conservation on a meaningful scale without addressing conservation on private lands.  From The Nature Conservancy’s standpoint, we are interested in creating habitat for shorebirds whose populations are in decline.  They use these wetlands to stop and rest and eat during fall and spring migrations along the pacific flyway.  We want this to be a win-win project so trying to understand ways that farmers could benefit as well.  Has to work economically (probably most importantly), has to work </a:t>
            </a:r>
            <a:r>
              <a:rPr lang="en-US" baseline="0" dirty="0" err="1" smtClean="0"/>
              <a:t>agronomically</a:t>
            </a:r>
            <a:r>
              <a:rPr lang="en-US" baseline="0" dirty="0" smtClean="0"/>
              <a:t>, and needs to work ecologically</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C7FF98-A6A7-462B-9BE3-E0B87A662EB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 were promising, </a:t>
            </a:r>
            <a:r>
              <a:rPr lang="en-US" dirty="0" err="1" smtClean="0"/>
              <a:t>tho</a:t>
            </a:r>
            <a:r>
              <a:rPr lang="en-US" dirty="0" smtClean="0"/>
              <a:t> - </a:t>
            </a:r>
            <a:r>
              <a:rPr lang="en-US" baseline="0" dirty="0" smtClean="0"/>
              <a:t>as with any 2 year shorebird study, certainly not conclusive.  The furthest left column is baseline data  - when all the fields were planted the same to a simple cover crop, and we had very little shorebird use across the board.  The first year that we implemented  the wetland treatment </a:t>
            </a:r>
            <a:endParaRPr lang="en-US" dirty="0"/>
          </a:p>
        </p:txBody>
      </p:sp>
      <p:sp>
        <p:nvSpPr>
          <p:cNvPr id="4" name="Slide Number Placeholder 3"/>
          <p:cNvSpPr>
            <a:spLocks noGrp="1"/>
          </p:cNvSpPr>
          <p:nvPr>
            <p:ph type="sldNum" sz="quarter" idx="10"/>
          </p:nvPr>
        </p:nvSpPr>
        <p:spPr/>
        <p:txBody>
          <a:bodyPr/>
          <a:lstStyle/>
          <a:p>
            <a:fld id="{BAC7FF98-A6A7-462B-9BE3-E0B87A662EB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looked</a:t>
            </a:r>
            <a:r>
              <a:rPr lang="en-US" baseline="0" dirty="0" smtClean="0"/>
              <a:t> at 2 shorebird metrics – abundance and diversity.  Not surprisingly we had far greater diversity of species on the wetland rotation than other rotations, including some relatively rare species in our area.  </a:t>
            </a:r>
            <a:endParaRPr lang="en-US" dirty="0"/>
          </a:p>
        </p:txBody>
      </p:sp>
      <p:sp>
        <p:nvSpPr>
          <p:cNvPr id="4" name="Slide Number Placeholder 3"/>
          <p:cNvSpPr>
            <a:spLocks noGrp="1"/>
          </p:cNvSpPr>
          <p:nvPr>
            <p:ph type="sldNum" sz="quarter" idx="10"/>
          </p:nvPr>
        </p:nvSpPr>
        <p:spPr/>
        <p:txBody>
          <a:bodyPr/>
          <a:lstStyle/>
          <a:p>
            <a:fld id="{BAC7FF98-A6A7-462B-9BE3-E0B87A662EB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is a small scale proof of concept project at this point.  To</a:t>
            </a:r>
            <a:r>
              <a:rPr lang="en-US" baseline="0" dirty="0" smtClean="0"/>
              <a:t> date, we’ve flooded ~ 150 acres.  The dark blue sites were flooded during the pilot study , and are now back in production. The farmers were happy with yields off these sites following the wetland rotation, despite it also being a very wet and cold growing season. The yellow sites are currently flooded, the video was from this site here.  The idea here, is to create a create mass of habitat on the landscape.  the cool thing about working with migratory birds – is the habitat doesn’t have to be tied to a specific spot on the landscape, it can move.  This process is also serving to build a market for wetland rotations, by engaging more farmers.</a:t>
            </a:r>
            <a:endParaRPr lang="en-US" dirty="0"/>
          </a:p>
        </p:txBody>
      </p:sp>
      <p:sp>
        <p:nvSpPr>
          <p:cNvPr id="4" name="Slide Number Placeholder 3"/>
          <p:cNvSpPr>
            <a:spLocks noGrp="1"/>
          </p:cNvSpPr>
          <p:nvPr>
            <p:ph type="sldNum" sz="quarter" idx="10"/>
          </p:nvPr>
        </p:nvSpPr>
        <p:spPr/>
        <p:txBody>
          <a:bodyPr/>
          <a:lstStyle/>
          <a:p>
            <a:fld id="{8CA07274-4957-4135-81F7-E6682EA4E3A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3EF03C-C586-4CED-9A84-5AB40F929C26}"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EF03C-C586-4CED-9A84-5AB40F929C26}"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EF03C-C586-4CED-9A84-5AB40F929C26}"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EF03C-C586-4CED-9A84-5AB40F929C26}"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EF03C-C586-4CED-9A84-5AB40F929C26}"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EF03C-C586-4CED-9A84-5AB40F929C26}"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EF03C-C586-4CED-9A84-5AB40F929C26}"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EF03C-C586-4CED-9A84-5AB40F929C26}"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EF03C-C586-4CED-9A84-5AB40F929C26}"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EF03C-C586-4CED-9A84-5AB40F929C26}"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EF03C-C586-4CED-9A84-5AB40F929C26}"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431D3-3080-48BE-BE28-45387A9D47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EF03C-C586-4CED-9A84-5AB40F929C26}" type="datetimeFigureOut">
              <a:rPr lang="en-US" smtClean="0"/>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431D3-3080-48BE-BE28-45387A9D47A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C:\Devins_ffw_shortvideo.wm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a:effectLst/>
        </p:spPr>
      </p:pic>
      <p:sp>
        <p:nvSpPr>
          <p:cNvPr id="2052" name="Text Box 4"/>
          <p:cNvSpPr txBox="1">
            <a:spLocks noChangeArrowheads="1"/>
          </p:cNvSpPr>
          <p:nvPr/>
        </p:nvSpPr>
        <p:spPr bwMode="auto">
          <a:xfrm>
            <a:off x="2895600" y="304800"/>
            <a:ext cx="5257800" cy="579438"/>
          </a:xfrm>
          <a:prstGeom prst="rect">
            <a:avLst/>
          </a:prstGeom>
          <a:noFill/>
          <a:ln w="9525">
            <a:noFill/>
            <a:miter lim="800000"/>
            <a:headEnd/>
            <a:tailEnd/>
          </a:ln>
          <a:effectLst/>
        </p:spPr>
        <p:txBody>
          <a:bodyPr>
            <a:spAutoFit/>
          </a:bodyPr>
          <a:lstStyle/>
          <a:p>
            <a:r>
              <a:rPr lang="en-US" sz="3200" dirty="0"/>
              <a:t>FARMING FOR WILDLIFE</a:t>
            </a:r>
          </a:p>
        </p:txBody>
      </p:sp>
      <p:pic>
        <p:nvPicPr>
          <p:cNvPr id="2055" name="Picture 4" descr="TNCLogoPrimary_Rev_WhtCMYK"/>
          <p:cNvPicPr>
            <a:picLocks noChangeAspect="1" noChangeArrowheads="1"/>
          </p:cNvPicPr>
          <p:nvPr/>
        </p:nvPicPr>
        <p:blipFill>
          <a:blip r:embed="rId4" cstate="screen"/>
          <a:srcRect/>
          <a:stretch>
            <a:fillRect/>
          </a:stretch>
        </p:blipFill>
        <p:spPr bwMode="auto">
          <a:xfrm>
            <a:off x="152400" y="228600"/>
            <a:ext cx="2286000" cy="877888"/>
          </a:xfrm>
          <a:prstGeom prst="rect">
            <a:avLst/>
          </a:prstGeom>
          <a:noFill/>
          <a:ln w="9525">
            <a:noFill/>
            <a:miter lim="800000"/>
            <a:headEnd/>
            <a:tailEnd/>
          </a:ln>
        </p:spPr>
      </p:pic>
      <p:pic>
        <p:nvPicPr>
          <p:cNvPr id="2056" name="Picture 8" descr="GRYE-07Aug-LaConner3a"/>
          <p:cNvPicPr>
            <a:picLocks noChangeAspect="1" noChangeArrowheads="1"/>
          </p:cNvPicPr>
          <p:nvPr/>
        </p:nvPicPr>
        <p:blipFill>
          <a:blip r:embed="rId5" cstate="screen"/>
          <a:srcRect/>
          <a:stretch>
            <a:fillRect/>
          </a:stretch>
        </p:blipFill>
        <p:spPr bwMode="auto">
          <a:xfrm>
            <a:off x="152400" y="4648200"/>
            <a:ext cx="2676290" cy="1904999"/>
          </a:xfrm>
          <a:prstGeom prst="rect">
            <a:avLst/>
          </a:prstGeom>
          <a:noFill/>
          <a:ln w="19050">
            <a:solidFill>
              <a:schemeClr val="tx1"/>
            </a:solidFill>
            <a:miter lim="800000"/>
            <a:headEnd/>
            <a:tailEnd/>
          </a:ln>
        </p:spPr>
      </p:pic>
      <p:sp>
        <p:nvSpPr>
          <p:cNvPr id="2060" name="Text Box 12"/>
          <p:cNvSpPr txBox="1">
            <a:spLocks noChangeArrowheads="1"/>
          </p:cNvSpPr>
          <p:nvPr/>
        </p:nvSpPr>
        <p:spPr bwMode="auto">
          <a:xfrm>
            <a:off x="4038600" y="838200"/>
            <a:ext cx="4844660" cy="400110"/>
          </a:xfrm>
          <a:prstGeom prst="rect">
            <a:avLst/>
          </a:prstGeom>
          <a:noFill/>
          <a:ln w="9525">
            <a:noFill/>
            <a:miter lim="800000"/>
            <a:headEnd/>
            <a:tailEnd/>
          </a:ln>
          <a:effectLst/>
        </p:spPr>
        <p:txBody>
          <a:bodyPr wrap="none">
            <a:spAutoFit/>
          </a:bodyPr>
          <a:lstStyle/>
          <a:p>
            <a:r>
              <a:rPr lang="en-US" sz="2000" dirty="0"/>
              <a:t>Creating </a:t>
            </a:r>
            <a:r>
              <a:rPr lang="en-US" sz="2000" dirty="0" smtClean="0"/>
              <a:t>shorebird habitat on </a:t>
            </a:r>
            <a:r>
              <a:rPr lang="en-US" sz="2000" dirty="0"/>
              <a:t>working farms</a:t>
            </a: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0" y="4648200"/>
            <a:ext cx="3200400" cy="1905000"/>
          </a:xfrm>
          <a:prstGeom prst="rect">
            <a:avLst/>
          </a:prstGeom>
          <a:noFill/>
          <a:ln w="19050">
            <a:solidFill>
              <a:schemeClr val="tx1"/>
            </a:solidFill>
            <a:miter lim="800000"/>
            <a:headEnd/>
            <a:tailEnd/>
          </a:ln>
        </p:spPr>
      </p:pic>
      <p:pic>
        <p:nvPicPr>
          <p:cNvPr id="11" name="Picture 11" descr="IMG_082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4648200"/>
            <a:ext cx="2540000" cy="1905000"/>
          </a:xfrm>
          <a:prstGeom prst="rect">
            <a:avLst/>
          </a:prstGeom>
          <a:noFill/>
          <a:ln w="19050">
            <a:solidFill>
              <a:schemeClr val="tx1"/>
            </a:solidFill>
            <a:miter lim="800000"/>
            <a:headEnd/>
            <a:tailEnd/>
          </a:ln>
        </p:spPr>
      </p:pic>
      <p:sp>
        <p:nvSpPr>
          <p:cNvPr id="9" name="Text Box 14"/>
          <p:cNvSpPr txBox="1">
            <a:spLocks noChangeArrowheads="1"/>
          </p:cNvSpPr>
          <p:nvPr/>
        </p:nvSpPr>
        <p:spPr bwMode="auto">
          <a:xfrm>
            <a:off x="0" y="1676400"/>
            <a:ext cx="8382000" cy="1015663"/>
          </a:xfrm>
          <a:prstGeom prst="rect">
            <a:avLst/>
          </a:prstGeom>
          <a:noFill/>
          <a:ln w="9525">
            <a:noFill/>
            <a:miter lim="800000"/>
            <a:headEnd/>
            <a:tailEnd/>
          </a:ln>
          <a:effectLst/>
        </p:spPr>
        <p:txBody>
          <a:bodyPr wrap="square">
            <a:spAutoFit/>
          </a:bodyPr>
          <a:lstStyle/>
          <a:p>
            <a:pPr>
              <a:lnSpc>
                <a:spcPct val="150000"/>
              </a:lnSpc>
            </a:pPr>
            <a:r>
              <a:rPr lang="en-US" sz="2000" dirty="0" smtClean="0"/>
              <a:t>Julie Morse, Roger Fuller, Kevin Morse, </a:t>
            </a:r>
            <a:r>
              <a:rPr lang="en-US" sz="2000" i="1" dirty="0" smtClean="0"/>
              <a:t>The Nature Conservancy</a:t>
            </a:r>
          </a:p>
          <a:p>
            <a:pPr>
              <a:lnSpc>
                <a:spcPct val="150000"/>
              </a:lnSpc>
            </a:pPr>
            <a:r>
              <a:rPr lang="en-US" sz="2000" dirty="0" smtClean="0"/>
              <a:t>Jane Lange, </a:t>
            </a:r>
            <a:r>
              <a:rPr lang="en-US" sz="2000" i="1" dirty="0" smtClean="0"/>
              <a:t>University of Washington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1" y="609600"/>
            <a:ext cx="3314868" cy="6019800"/>
          </a:xfrm>
          <a:prstGeom prst="rect">
            <a:avLst/>
          </a:prstGeom>
          <a:noFill/>
          <a:ln w="9525">
            <a:noFill/>
            <a:miter lim="800000"/>
            <a:headEnd/>
            <a:tailEnd/>
          </a:ln>
        </p:spPr>
      </p:pic>
      <p:sp>
        <p:nvSpPr>
          <p:cNvPr id="2" name="TextBox 1"/>
          <p:cNvSpPr txBox="1"/>
          <p:nvPr/>
        </p:nvSpPr>
        <p:spPr>
          <a:xfrm>
            <a:off x="0" y="0"/>
            <a:ext cx="9144000" cy="523220"/>
          </a:xfrm>
          <a:prstGeom prst="rect">
            <a:avLst/>
          </a:prstGeom>
          <a:solidFill>
            <a:schemeClr val="tx1"/>
          </a:solidFill>
        </p:spPr>
        <p:txBody>
          <a:bodyPr vert="horz" wrap="square" rtlCol="0">
            <a:spAutoFit/>
          </a:bodyPr>
          <a:lstStyle/>
          <a:p>
            <a:r>
              <a:rPr lang="en-US" sz="2800" dirty="0" smtClean="0">
                <a:solidFill>
                  <a:schemeClr val="bg1"/>
                </a:solidFill>
              </a:rPr>
              <a:t>Species Diversity – high on wetland rotations</a:t>
            </a:r>
            <a:endParaRPr lang="en-US" sz="2800" dirty="0">
              <a:solidFill>
                <a:schemeClr val="bg1"/>
              </a:solidFill>
            </a:endParaRP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371600"/>
            <a:ext cx="4953000" cy="4369881"/>
          </a:xfrm>
          <a:prstGeom prst="rect">
            <a:avLst/>
          </a:prstGeom>
          <a:noFill/>
          <a:ln w="9525">
            <a:noFill/>
            <a:miter lim="800000"/>
            <a:headEnd/>
            <a:tailEnd/>
          </a:ln>
        </p:spPr>
      </p:pic>
      <p:sp>
        <p:nvSpPr>
          <p:cNvPr id="11" name="TextBox 10"/>
          <p:cNvSpPr txBox="1"/>
          <p:nvPr/>
        </p:nvSpPr>
        <p:spPr>
          <a:xfrm>
            <a:off x="1295400" y="5867400"/>
            <a:ext cx="4038600" cy="307777"/>
          </a:xfrm>
          <a:prstGeom prst="rect">
            <a:avLst/>
          </a:prstGeom>
          <a:noFill/>
        </p:spPr>
        <p:txBody>
          <a:bodyPr wrap="square" rtlCol="0">
            <a:spAutoFit/>
          </a:bodyPr>
          <a:lstStyle/>
          <a:p>
            <a:r>
              <a:rPr lang="en-US" sz="1400" i="1" dirty="0" smtClean="0"/>
              <a:t>Baird Sandpiper @ </a:t>
            </a:r>
            <a:r>
              <a:rPr lang="en-US" sz="1400" i="1" dirty="0" err="1" smtClean="0"/>
              <a:t>Roozen’s</a:t>
            </a:r>
            <a:r>
              <a:rPr lang="en-US" sz="1400" i="1" dirty="0" smtClean="0"/>
              <a:t> farm Fall 2009</a:t>
            </a:r>
            <a:endParaRPr lang="en-US" sz="14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0" y="0"/>
            <a:ext cx="9144001" cy="6858000"/>
            <a:chOff x="0" y="0"/>
            <a:chExt cx="9144001" cy="6858000"/>
          </a:xfrm>
        </p:grpSpPr>
        <p:grpSp>
          <p:nvGrpSpPr>
            <p:cNvPr id="3" name="Group 21"/>
            <p:cNvGrpSpPr/>
            <p:nvPr/>
          </p:nvGrpSpPr>
          <p:grpSpPr>
            <a:xfrm>
              <a:off x="1" y="0"/>
              <a:ext cx="9144000" cy="6858000"/>
              <a:chOff x="1" y="0"/>
              <a:chExt cx="9144000" cy="6858000"/>
            </a:xfrm>
          </p:grpSpPr>
          <p:pic>
            <p:nvPicPr>
              <p:cNvPr id="296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ln w="9525">
                <a:noFill/>
                <a:miter lim="800000"/>
                <a:headEnd/>
                <a:tailEnd/>
              </a:ln>
            </p:spPr>
          </p:pic>
          <p:sp>
            <p:nvSpPr>
              <p:cNvPr id="19" name="TextBox 18"/>
              <p:cNvSpPr txBox="1"/>
              <p:nvPr/>
            </p:nvSpPr>
            <p:spPr>
              <a:xfrm>
                <a:off x="3677833" y="3733800"/>
                <a:ext cx="665567" cy="461665"/>
              </a:xfrm>
              <a:prstGeom prst="rect">
                <a:avLst/>
              </a:prstGeom>
              <a:noFill/>
            </p:spPr>
            <p:txBody>
              <a:bodyPr wrap="none" rtlCol="0">
                <a:spAutoFit/>
              </a:bodyPr>
              <a:lstStyle/>
              <a:p>
                <a:r>
                  <a:rPr lang="en-US" sz="1200" dirty="0" smtClean="0"/>
                  <a:t>Hedlin</a:t>
                </a:r>
              </a:p>
              <a:p>
                <a:endParaRPr lang="en-US" sz="1200" dirty="0"/>
              </a:p>
            </p:txBody>
          </p:sp>
          <p:sp>
            <p:nvSpPr>
              <p:cNvPr id="21" name="TextBox 20"/>
              <p:cNvSpPr txBox="1"/>
              <p:nvPr/>
            </p:nvSpPr>
            <p:spPr>
              <a:xfrm>
                <a:off x="1733502" y="4034135"/>
                <a:ext cx="628698" cy="461665"/>
              </a:xfrm>
              <a:prstGeom prst="rect">
                <a:avLst/>
              </a:prstGeom>
              <a:noFill/>
            </p:spPr>
            <p:txBody>
              <a:bodyPr wrap="none" rtlCol="0">
                <a:spAutoFit/>
              </a:bodyPr>
              <a:lstStyle/>
              <a:p>
                <a:r>
                  <a:rPr lang="en-US" sz="1200" dirty="0" smtClean="0"/>
                  <a:t>Soltes</a:t>
                </a:r>
              </a:p>
              <a:p>
                <a:endParaRPr lang="en-US" sz="1200" dirty="0"/>
              </a:p>
            </p:txBody>
          </p:sp>
        </p:grpSp>
        <p:sp>
          <p:nvSpPr>
            <p:cNvPr id="23" name="Text Box 4"/>
            <p:cNvSpPr txBox="1">
              <a:spLocks noChangeArrowheads="1"/>
            </p:cNvSpPr>
            <p:nvPr/>
          </p:nvSpPr>
          <p:spPr bwMode="auto">
            <a:xfrm>
              <a:off x="0" y="304800"/>
              <a:ext cx="9144000" cy="505972"/>
            </a:xfrm>
            <a:prstGeom prst="rect">
              <a:avLst/>
            </a:prstGeom>
            <a:solidFill>
              <a:schemeClr val="tx1"/>
            </a:solidFill>
            <a:ln w="9525">
              <a:noFill/>
              <a:miter lim="800000"/>
              <a:headEnd/>
              <a:tailEnd/>
            </a:ln>
            <a:effectLst/>
          </p:spPr>
          <p:txBody>
            <a:bodyPr wrap="square">
              <a:spAutoFit/>
            </a:bodyPr>
            <a:lstStyle/>
            <a:p>
              <a:pPr>
                <a:lnSpc>
                  <a:spcPct val="120000"/>
                </a:lnSpc>
              </a:pPr>
              <a:r>
                <a:rPr lang="en-US" sz="2400" dirty="0" smtClean="0">
                  <a:solidFill>
                    <a:schemeClr val="bg1"/>
                  </a:solidFill>
                </a:rPr>
                <a:t>Project Sites – building a shifting mosaic of ephemeral wetlands</a:t>
              </a:r>
              <a:endParaRPr lang="en-US" sz="2400" dirty="0">
                <a:solidFill>
                  <a:schemeClr val="bg1"/>
                </a:solidFill>
              </a:endParaRPr>
            </a:p>
          </p:txBody>
        </p:sp>
      </p:grpSp>
      <p:sp>
        <p:nvSpPr>
          <p:cNvPr id="27" name="Rectangle 26"/>
          <p:cNvSpPr/>
          <p:nvPr/>
        </p:nvSpPr>
        <p:spPr>
          <a:xfrm>
            <a:off x="3810000" y="3581400"/>
            <a:ext cx="76200" cy="762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581400" y="3657600"/>
            <a:ext cx="76200" cy="762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048000" y="3810000"/>
            <a:ext cx="76200" cy="762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124200" y="3276600"/>
            <a:ext cx="76200" cy="76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267200" y="5638800"/>
            <a:ext cx="152400" cy="1524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267200" y="5334000"/>
            <a:ext cx="1524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419600" y="5257800"/>
            <a:ext cx="3810000" cy="369332"/>
          </a:xfrm>
          <a:prstGeom prst="rect">
            <a:avLst/>
          </a:prstGeom>
          <a:noFill/>
        </p:spPr>
        <p:txBody>
          <a:bodyPr wrap="square" rtlCol="0">
            <a:spAutoFit/>
          </a:bodyPr>
          <a:lstStyle/>
          <a:p>
            <a:r>
              <a:rPr lang="en-US" dirty="0" smtClean="0"/>
              <a:t>Pilot Study Sites (57 acres) 2006-2009</a:t>
            </a:r>
            <a:endParaRPr lang="en-US" dirty="0"/>
          </a:p>
        </p:txBody>
      </p:sp>
      <p:sp>
        <p:nvSpPr>
          <p:cNvPr id="34" name="TextBox 33"/>
          <p:cNvSpPr txBox="1"/>
          <p:nvPr/>
        </p:nvSpPr>
        <p:spPr>
          <a:xfrm>
            <a:off x="4419600" y="5574268"/>
            <a:ext cx="3810000" cy="369332"/>
          </a:xfrm>
          <a:prstGeom prst="rect">
            <a:avLst/>
          </a:prstGeom>
          <a:noFill/>
        </p:spPr>
        <p:txBody>
          <a:bodyPr wrap="square" rtlCol="0">
            <a:spAutoFit/>
          </a:bodyPr>
          <a:lstStyle/>
          <a:p>
            <a:r>
              <a:rPr lang="en-US" dirty="0" smtClean="0"/>
              <a:t>WHIP Trial Sites (37 acres) 2009-2010</a:t>
            </a:r>
            <a:endParaRPr lang="en-US" dirty="0"/>
          </a:p>
        </p:txBody>
      </p:sp>
      <p:sp>
        <p:nvSpPr>
          <p:cNvPr id="36" name="TextBox 35"/>
          <p:cNvSpPr txBox="1"/>
          <p:nvPr/>
        </p:nvSpPr>
        <p:spPr>
          <a:xfrm>
            <a:off x="4419600" y="5879068"/>
            <a:ext cx="4724400" cy="369332"/>
          </a:xfrm>
          <a:prstGeom prst="rect">
            <a:avLst/>
          </a:prstGeom>
          <a:noFill/>
        </p:spPr>
        <p:txBody>
          <a:bodyPr wrap="square" rtlCol="0">
            <a:spAutoFit/>
          </a:bodyPr>
          <a:lstStyle/>
          <a:p>
            <a:r>
              <a:rPr lang="en-US" dirty="0" smtClean="0"/>
              <a:t>WSU Pathogen Research sites (10 acres) 2010</a:t>
            </a:r>
            <a:endParaRPr lang="en-US" dirty="0"/>
          </a:p>
        </p:txBody>
      </p:sp>
      <p:sp>
        <p:nvSpPr>
          <p:cNvPr id="37" name="TextBox 36"/>
          <p:cNvSpPr txBox="1"/>
          <p:nvPr/>
        </p:nvSpPr>
        <p:spPr>
          <a:xfrm>
            <a:off x="4419600" y="6183868"/>
            <a:ext cx="4724400" cy="646331"/>
          </a:xfrm>
          <a:prstGeom prst="rect">
            <a:avLst/>
          </a:prstGeom>
          <a:noFill/>
        </p:spPr>
        <p:txBody>
          <a:bodyPr wrap="square" rtlCol="0">
            <a:spAutoFit/>
          </a:bodyPr>
          <a:lstStyle/>
          <a:p>
            <a:r>
              <a:rPr lang="en-US" dirty="0" smtClean="0"/>
              <a:t>NRCS Conservation Innovation Grant Sites – Currently Flooded (66 acres) 2010-2012</a:t>
            </a:r>
            <a:endParaRPr lang="en-US" dirty="0"/>
          </a:p>
        </p:txBody>
      </p:sp>
      <p:sp>
        <p:nvSpPr>
          <p:cNvPr id="38" name="TextBox 37"/>
          <p:cNvSpPr txBox="1"/>
          <p:nvPr/>
        </p:nvSpPr>
        <p:spPr>
          <a:xfrm>
            <a:off x="3810000" y="3500735"/>
            <a:ext cx="604653" cy="461665"/>
          </a:xfrm>
          <a:prstGeom prst="rect">
            <a:avLst/>
          </a:prstGeom>
          <a:noFill/>
        </p:spPr>
        <p:txBody>
          <a:bodyPr wrap="none" rtlCol="0">
            <a:spAutoFit/>
          </a:bodyPr>
          <a:lstStyle/>
          <a:p>
            <a:r>
              <a:rPr lang="en-US" sz="1200" dirty="0" smtClean="0"/>
              <a:t>Thein</a:t>
            </a:r>
          </a:p>
          <a:p>
            <a:endParaRPr lang="en-US" sz="1200" dirty="0"/>
          </a:p>
        </p:txBody>
      </p:sp>
      <p:sp>
        <p:nvSpPr>
          <p:cNvPr id="39" name="TextBox 38"/>
          <p:cNvSpPr txBox="1"/>
          <p:nvPr/>
        </p:nvSpPr>
        <p:spPr>
          <a:xfrm>
            <a:off x="2743200" y="3881735"/>
            <a:ext cx="700833" cy="461665"/>
          </a:xfrm>
          <a:prstGeom prst="rect">
            <a:avLst/>
          </a:prstGeom>
          <a:noFill/>
        </p:spPr>
        <p:txBody>
          <a:bodyPr wrap="none" rtlCol="0">
            <a:spAutoFit/>
          </a:bodyPr>
          <a:lstStyle/>
          <a:p>
            <a:r>
              <a:rPr lang="en-US" sz="1200" dirty="0" smtClean="0"/>
              <a:t>Thulen</a:t>
            </a:r>
          </a:p>
          <a:p>
            <a:endParaRPr lang="en-US" sz="1200" dirty="0"/>
          </a:p>
        </p:txBody>
      </p:sp>
      <p:sp>
        <p:nvSpPr>
          <p:cNvPr id="40" name="TextBox 39"/>
          <p:cNvSpPr txBox="1"/>
          <p:nvPr/>
        </p:nvSpPr>
        <p:spPr>
          <a:xfrm>
            <a:off x="3145292" y="3195935"/>
            <a:ext cx="740908" cy="461665"/>
          </a:xfrm>
          <a:prstGeom prst="rect">
            <a:avLst/>
          </a:prstGeom>
          <a:noFill/>
        </p:spPr>
        <p:txBody>
          <a:bodyPr wrap="none" rtlCol="0">
            <a:spAutoFit/>
          </a:bodyPr>
          <a:lstStyle/>
          <a:p>
            <a:r>
              <a:rPr lang="en-US" sz="1200" dirty="0" smtClean="0"/>
              <a:t>Roozen</a:t>
            </a:r>
          </a:p>
          <a:p>
            <a:endParaRPr lang="en-US" sz="1200" dirty="0"/>
          </a:p>
        </p:txBody>
      </p:sp>
      <p:sp>
        <p:nvSpPr>
          <p:cNvPr id="41" name="Rectangle 40"/>
          <p:cNvSpPr/>
          <p:nvPr/>
        </p:nvSpPr>
        <p:spPr>
          <a:xfrm>
            <a:off x="5257800" y="2590800"/>
            <a:ext cx="76200" cy="762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257800" y="2590800"/>
            <a:ext cx="76200" cy="76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774769" y="3505200"/>
            <a:ext cx="806631" cy="461665"/>
          </a:xfrm>
          <a:prstGeom prst="rect">
            <a:avLst/>
          </a:prstGeom>
          <a:noFill/>
        </p:spPr>
        <p:txBody>
          <a:bodyPr wrap="none" rtlCol="0">
            <a:spAutoFit/>
          </a:bodyPr>
          <a:lstStyle/>
          <a:p>
            <a:r>
              <a:rPr lang="en-US" sz="1200" dirty="0" smtClean="0"/>
              <a:t>Mesman</a:t>
            </a:r>
          </a:p>
          <a:p>
            <a:endParaRPr lang="en-US" sz="1200" dirty="0"/>
          </a:p>
        </p:txBody>
      </p:sp>
      <p:sp>
        <p:nvSpPr>
          <p:cNvPr id="44" name="TextBox 43"/>
          <p:cNvSpPr txBox="1"/>
          <p:nvPr/>
        </p:nvSpPr>
        <p:spPr>
          <a:xfrm>
            <a:off x="5338947" y="2438400"/>
            <a:ext cx="864339" cy="461665"/>
          </a:xfrm>
          <a:prstGeom prst="rect">
            <a:avLst/>
          </a:prstGeom>
          <a:noFill/>
        </p:spPr>
        <p:txBody>
          <a:bodyPr wrap="none" rtlCol="0">
            <a:spAutoFit/>
          </a:bodyPr>
          <a:lstStyle/>
          <a:p>
            <a:r>
              <a:rPr lang="en-US" sz="1200" dirty="0" smtClean="0"/>
              <a:t>Ellingson</a:t>
            </a:r>
          </a:p>
          <a:p>
            <a:endParaRPr lang="en-US" sz="1200" dirty="0"/>
          </a:p>
        </p:txBody>
      </p:sp>
      <p:sp>
        <p:nvSpPr>
          <p:cNvPr id="45" name="TextBox 44"/>
          <p:cNvSpPr txBox="1"/>
          <p:nvPr/>
        </p:nvSpPr>
        <p:spPr>
          <a:xfrm>
            <a:off x="3352800" y="2586335"/>
            <a:ext cx="851515" cy="461665"/>
          </a:xfrm>
          <a:prstGeom prst="rect">
            <a:avLst/>
          </a:prstGeom>
          <a:noFill/>
        </p:spPr>
        <p:txBody>
          <a:bodyPr wrap="none" rtlCol="0">
            <a:spAutoFit/>
          </a:bodyPr>
          <a:lstStyle/>
          <a:p>
            <a:r>
              <a:rPr lang="en-US" sz="1200" dirty="0" smtClean="0"/>
              <a:t>Morrison</a:t>
            </a:r>
          </a:p>
          <a:p>
            <a:endParaRPr lang="en-US" sz="1200" dirty="0"/>
          </a:p>
        </p:txBody>
      </p:sp>
      <p:sp>
        <p:nvSpPr>
          <p:cNvPr id="46" name="TextBox 45"/>
          <p:cNvSpPr txBox="1"/>
          <p:nvPr/>
        </p:nvSpPr>
        <p:spPr>
          <a:xfrm>
            <a:off x="3352800" y="2819400"/>
            <a:ext cx="747320" cy="461665"/>
          </a:xfrm>
          <a:prstGeom prst="rect">
            <a:avLst/>
          </a:prstGeom>
          <a:noFill/>
        </p:spPr>
        <p:txBody>
          <a:bodyPr wrap="none" rtlCol="0">
            <a:spAutoFit/>
          </a:bodyPr>
          <a:lstStyle/>
          <a:p>
            <a:r>
              <a:rPr lang="en-US" sz="1200" dirty="0" smtClean="0"/>
              <a:t>Waltner</a:t>
            </a:r>
          </a:p>
          <a:p>
            <a:endParaRPr lang="en-US" sz="1200" dirty="0"/>
          </a:p>
        </p:txBody>
      </p:sp>
      <p:sp>
        <p:nvSpPr>
          <p:cNvPr id="47" name="Rectangle 46"/>
          <p:cNvSpPr/>
          <p:nvPr/>
        </p:nvSpPr>
        <p:spPr>
          <a:xfrm>
            <a:off x="3352800" y="2819400"/>
            <a:ext cx="762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352800" y="2971800"/>
            <a:ext cx="762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267200" y="59436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3786207" y="3276600"/>
            <a:ext cx="785793" cy="461665"/>
          </a:xfrm>
          <a:prstGeom prst="rect">
            <a:avLst/>
          </a:prstGeom>
          <a:noFill/>
        </p:spPr>
        <p:txBody>
          <a:bodyPr wrap="none" rtlCol="0">
            <a:spAutoFit/>
          </a:bodyPr>
          <a:lstStyle/>
          <a:p>
            <a:r>
              <a:rPr lang="en-US" sz="1200" dirty="0" smtClean="0"/>
              <a:t>Schmidt</a:t>
            </a:r>
          </a:p>
          <a:p>
            <a:endParaRPr lang="en-US" sz="1200" dirty="0"/>
          </a:p>
        </p:txBody>
      </p:sp>
      <p:sp>
        <p:nvSpPr>
          <p:cNvPr id="53" name="Rectangle 52"/>
          <p:cNvSpPr/>
          <p:nvPr/>
        </p:nvSpPr>
        <p:spPr>
          <a:xfrm>
            <a:off x="3733800" y="3429000"/>
            <a:ext cx="76200" cy="76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3657600" y="3810000"/>
            <a:ext cx="76200" cy="76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1676400" y="4114800"/>
            <a:ext cx="76200" cy="76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267200" y="6248400"/>
            <a:ext cx="152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6553200" y="838200"/>
            <a:ext cx="25908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150 acres flooded to date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152400"/>
            <a:ext cx="91440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dirty="0">
                <a:solidFill>
                  <a:schemeClr val="bg1"/>
                </a:solidFill>
              </a:rPr>
              <a:t>Partnerships</a:t>
            </a:r>
          </a:p>
        </p:txBody>
      </p:sp>
      <p:sp>
        <p:nvSpPr>
          <p:cNvPr id="5125" name="Text Box 5"/>
          <p:cNvSpPr txBox="1">
            <a:spLocks noChangeArrowheads="1"/>
          </p:cNvSpPr>
          <p:nvPr/>
        </p:nvSpPr>
        <p:spPr bwMode="auto">
          <a:xfrm>
            <a:off x="228600" y="914400"/>
            <a:ext cx="4880375" cy="2400657"/>
          </a:xfrm>
          <a:prstGeom prst="rect">
            <a:avLst/>
          </a:prstGeom>
          <a:noFill/>
          <a:ln w="9525">
            <a:noFill/>
            <a:miter lim="800000"/>
            <a:headEnd/>
            <a:tailEnd/>
          </a:ln>
          <a:effectLst/>
        </p:spPr>
        <p:txBody>
          <a:bodyPr wrap="none">
            <a:spAutoFit/>
          </a:bodyPr>
          <a:lstStyle/>
          <a:p>
            <a:pPr>
              <a:lnSpc>
                <a:spcPct val="150000"/>
              </a:lnSpc>
            </a:pPr>
            <a:r>
              <a:rPr lang="en-US" sz="2000" dirty="0" smtClean="0"/>
              <a:t>Natural Resources Conservation Service</a:t>
            </a:r>
          </a:p>
          <a:p>
            <a:pPr>
              <a:lnSpc>
                <a:spcPct val="150000"/>
              </a:lnSpc>
            </a:pPr>
            <a:r>
              <a:rPr lang="en-US" sz="2000" dirty="0" smtClean="0"/>
              <a:t>Washington State University</a:t>
            </a:r>
          </a:p>
          <a:p>
            <a:pPr>
              <a:lnSpc>
                <a:spcPct val="150000"/>
              </a:lnSpc>
            </a:pPr>
            <a:r>
              <a:rPr lang="en-US" sz="2000" dirty="0" smtClean="0"/>
              <a:t>Western </a:t>
            </a:r>
            <a:r>
              <a:rPr lang="en-US" sz="2000" dirty="0"/>
              <a:t>Washington Agricultural Association</a:t>
            </a:r>
          </a:p>
          <a:p>
            <a:pPr>
              <a:lnSpc>
                <a:spcPct val="150000"/>
              </a:lnSpc>
            </a:pPr>
            <a:r>
              <a:rPr lang="en-US" sz="2000" dirty="0" err="1"/>
              <a:t>Skagitonians</a:t>
            </a:r>
            <a:r>
              <a:rPr lang="en-US" sz="2000" dirty="0"/>
              <a:t> to Preserve </a:t>
            </a:r>
            <a:r>
              <a:rPr lang="en-US" sz="2000" dirty="0" smtClean="0"/>
              <a:t>Farmland</a:t>
            </a:r>
          </a:p>
          <a:p>
            <a:pPr>
              <a:lnSpc>
                <a:spcPct val="150000"/>
              </a:lnSpc>
            </a:pPr>
            <a:r>
              <a:rPr lang="en-US" sz="2000" dirty="0" err="1" smtClean="0"/>
              <a:t>Ecostudies</a:t>
            </a:r>
            <a:r>
              <a:rPr lang="en-US" sz="2000" dirty="0" smtClean="0"/>
              <a:t> Institute</a:t>
            </a:r>
            <a:endParaRPr lang="en-US" sz="2000" dirty="0"/>
          </a:p>
        </p:txBody>
      </p:sp>
      <p:sp>
        <p:nvSpPr>
          <p:cNvPr id="5126" name="Text Box 6"/>
          <p:cNvSpPr txBox="1">
            <a:spLocks noChangeArrowheads="1"/>
          </p:cNvSpPr>
          <p:nvPr/>
        </p:nvSpPr>
        <p:spPr bwMode="auto">
          <a:xfrm>
            <a:off x="0" y="3581400"/>
            <a:ext cx="91440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dirty="0">
                <a:solidFill>
                  <a:schemeClr val="bg1"/>
                </a:solidFill>
              </a:rPr>
              <a:t>Funding</a:t>
            </a:r>
            <a:r>
              <a:rPr lang="en-US" sz="2400" dirty="0">
                <a:solidFill>
                  <a:schemeClr val="bg1"/>
                </a:solidFill>
                <a:latin typeface="Trebuchet MS" pitchFamily="34" charset="0"/>
              </a:rPr>
              <a:t> </a:t>
            </a:r>
          </a:p>
        </p:txBody>
      </p:sp>
      <p:sp>
        <p:nvSpPr>
          <p:cNvPr id="5127" name="Text Box 7"/>
          <p:cNvSpPr txBox="1">
            <a:spLocks noChangeArrowheads="1"/>
          </p:cNvSpPr>
          <p:nvPr/>
        </p:nvSpPr>
        <p:spPr bwMode="auto">
          <a:xfrm>
            <a:off x="304800" y="4043383"/>
            <a:ext cx="4245201" cy="2814617"/>
          </a:xfrm>
          <a:prstGeom prst="rect">
            <a:avLst/>
          </a:prstGeom>
          <a:noFill/>
          <a:ln w="9525">
            <a:noFill/>
            <a:miter lim="800000"/>
            <a:headEnd/>
            <a:tailEnd/>
          </a:ln>
          <a:effectLst/>
        </p:spPr>
        <p:txBody>
          <a:bodyPr wrap="none">
            <a:spAutoFit/>
          </a:bodyPr>
          <a:lstStyle/>
          <a:p>
            <a:pPr>
              <a:lnSpc>
                <a:spcPct val="150000"/>
              </a:lnSpc>
            </a:pPr>
            <a:r>
              <a:rPr lang="en-US" sz="2000" dirty="0" smtClean="0"/>
              <a:t>NRCS – Conservation Innovation Grant</a:t>
            </a:r>
          </a:p>
          <a:p>
            <a:pPr>
              <a:lnSpc>
                <a:spcPct val="150000"/>
              </a:lnSpc>
            </a:pPr>
            <a:r>
              <a:rPr lang="en-US" sz="2000" dirty="0" smtClean="0"/>
              <a:t>Washington </a:t>
            </a:r>
            <a:r>
              <a:rPr lang="en-US" sz="2000" dirty="0"/>
              <a:t>Conservation Commission </a:t>
            </a:r>
          </a:p>
          <a:p>
            <a:pPr>
              <a:lnSpc>
                <a:spcPct val="150000"/>
              </a:lnSpc>
            </a:pPr>
            <a:r>
              <a:rPr lang="en-US" sz="2000" dirty="0"/>
              <a:t>EPA</a:t>
            </a:r>
          </a:p>
          <a:p>
            <a:pPr>
              <a:lnSpc>
                <a:spcPct val="150000"/>
              </a:lnSpc>
            </a:pPr>
            <a:r>
              <a:rPr lang="en-US" sz="2000" dirty="0"/>
              <a:t>National Fish and Wildlife Foundation</a:t>
            </a:r>
          </a:p>
          <a:p>
            <a:pPr>
              <a:lnSpc>
                <a:spcPct val="150000"/>
              </a:lnSpc>
            </a:pPr>
            <a:r>
              <a:rPr lang="en-US" sz="2000" dirty="0"/>
              <a:t>Packard Foundation</a:t>
            </a:r>
          </a:p>
          <a:p>
            <a:pPr>
              <a:lnSpc>
                <a:spcPct val="150000"/>
              </a:lnSpc>
            </a:pPr>
            <a:r>
              <a:rPr lang="en-US" sz="2000" dirty="0"/>
              <a:t>Private Donors</a:t>
            </a:r>
          </a:p>
        </p:txBody>
      </p:sp>
      <p:pic>
        <p:nvPicPr>
          <p:cNvPr id="5129" name="Picture 9" descr="LBDO-07Oct-Mesman6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4572000"/>
            <a:ext cx="2819400" cy="2012950"/>
          </a:xfrm>
          <a:prstGeom prst="rect">
            <a:avLst/>
          </a:prstGeom>
          <a:noFill/>
          <a:ln w="19050">
            <a:solidFill>
              <a:schemeClr val="tx1"/>
            </a:solidFill>
            <a:miter lim="800000"/>
            <a:headEnd/>
            <a:tailEnd/>
          </a:ln>
        </p:spPr>
      </p:pic>
      <p:pic>
        <p:nvPicPr>
          <p:cNvPr id="5130" name="Picture 10"/>
          <p:cNvPicPr>
            <a:picLocks noChangeAspect="1" noChangeArrowheads="1"/>
          </p:cNvPicPr>
          <p:nvPr/>
        </p:nvPicPr>
        <p:blipFill>
          <a:blip r:embed="rId4" cstate="screen"/>
          <a:srcRect/>
          <a:stretch>
            <a:fillRect/>
          </a:stretch>
        </p:blipFill>
        <p:spPr bwMode="auto">
          <a:xfrm>
            <a:off x="6705600" y="2209800"/>
            <a:ext cx="2190750" cy="1143000"/>
          </a:xfrm>
          <a:prstGeom prst="rect">
            <a:avLst/>
          </a:prstGeom>
          <a:noFill/>
          <a:ln w="9525">
            <a:noFill/>
            <a:miter lim="800000"/>
            <a:headEnd/>
            <a:tailEnd/>
          </a:ln>
          <a:effectLst/>
        </p:spPr>
      </p:pic>
      <p:pic>
        <p:nvPicPr>
          <p:cNvPr id="5131" name="Picture 11"/>
          <p:cNvPicPr>
            <a:picLocks noChangeAspect="1" noChangeArrowheads="1"/>
          </p:cNvPicPr>
          <p:nvPr/>
        </p:nvPicPr>
        <p:blipFill>
          <a:blip r:embed="rId5" cstate="screen"/>
          <a:srcRect/>
          <a:stretch>
            <a:fillRect/>
          </a:stretch>
        </p:blipFill>
        <p:spPr bwMode="auto">
          <a:xfrm>
            <a:off x="5943600" y="1600200"/>
            <a:ext cx="2990850" cy="447675"/>
          </a:xfrm>
          <a:prstGeom prst="rect">
            <a:avLst/>
          </a:prstGeom>
          <a:noFill/>
          <a:ln w="9525">
            <a:noFill/>
            <a:miter lim="800000"/>
            <a:headEnd/>
            <a:tailEnd/>
          </a:ln>
          <a:effectLst/>
        </p:spPr>
      </p:pic>
      <p:pic>
        <p:nvPicPr>
          <p:cNvPr id="9" name="Picture 8" descr="ffw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8583" y="304800"/>
            <a:ext cx="3245417" cy="9320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0" name="Picture 6" descr="NCM08011_081008_d_0063"/>
          <p:cNvPicPr>
            <a:picLocks noChangeAspect="1" noChangeArrowheads="1"/>
          </p:cNvPicPr>
          <p:nvPr/>
        </p:nvPicPr>
        <p:blipFill>
          <a:blip r:embed="rId3" cstate="screen"/>
          <a:srcRect/>
          <a:stretch>
            <a:fillRect/>
          </a:stretch>
        </p:blipFill>
        <p:spPr bwMode="auto">
          <a:xfrm>
            <a:off x="1447800" y="2057400"/>
            <a:ext cx="6096000" cy="4078288"/>
          </a:xfrm>
          <a:prstGeom prst="rect">
            <a:avLst/>
          </a:prstGeom>
          <a:noFill/>
          <a:ln w="9525">
            <a:solidFill>
              <a:schemeClr val="tx1"/>
            </a:solidFill>
            <a:miter lim="800000"/>
            <a:headEnd/>
            <a:tailEnd/>
          </a:ln>
        </p:spPr>
      </p:pic>
      <p:sp>
        <p:nvSpPr>
          <p:cNvPr id="72712" name="Text Box 8"/>
          <p:cNvSpPr txBox="1">
            <a:spLocks noChangeArrowheads="1"/>
          </p:cNvSpPr>
          <p:nvPr/>
        </p:nvSpPr>
        <p:spPr bwMode="auto">
          <a:xfrm>
            <a:off x="8640763" y="6248400"/>
            <a:ext cx="184150" cy="549275"/>
          </a:xfrm>
          <a:prstGeom prst="rect">
            <a:avLst/>
          </a:prstGeom>
          <a:noFill/>
          <a:ln w="9525">
            <a:noFill/>
            <a:miter lim="800000"/>
            <a:headEnd/>
            <a:tailEnd/>
          </a:ln>
          <a:effectLst/>
        </p:spPr>
        <p:txBody>
          <a:bodyPr wrap="none">
            <a:spAutoFit/>
          </a:bodyPr>
          <a:lstStyle/>
          <a:p>
            <a:pPr algn="r"/>
            <a:endParaRPr lang="en-US" sz="1400" i="1"/>
          </a:p>
          <a:p>
            <a:pPr algn="r"/>
            <a:endParaRPr lang="en-US" sz="1600"/>
          </a:p>
        </p:txBody>
      </p:sp>
      <p:sp>
        <p:nvSpPr>
          <p:cNvPr id="72713" name="Rectangle 9"/>
          <p:cNvSpPr>
            <a:spLocks noChangeArrowheads="1"/>
          </p:cNvSpPr>
          <p:nvPr/>
        </p:nvSpPr>
        <p:spPr bwMode="auto">
          <a:xfrm>
            <a:off x="533400" y="304800"/>
            <a:ext cx="7924800" cy="1754326"/>
          </a:xfrm>
          <a:prstGeom prst="rect">
            <a:avLst/>
          </a:prstGeom>
          <a:noFill/>
          <a:ln w="9525">
            <a:noFill/>
            <a:miter lim="800000"/>
            <a:headEnd/>
            <a:tailEnd/>
          </a:ln>
          <a:effectLst/>
        </p:spPr>
        <p:txBody>
          <a:bodyPr>
            <a:spAutoFit/>
          </a:bodyPr>
          <a:lstStyle/>
          <a:p>
            <a:pPr>
              <a:lnSpc>
                <a:spcPct val="150000"/>
              </a:lnSpc>
            </a:pPr>
            <a:endParaRPr lang="en-US" i="1" dirty="0" smtClean="0"/>
          </a:p>
          <a:p>
            <a:pPr>
              <a:lnSpc>
                <a:spcPct val="150000"/>
              </a:lnSpc>
            </a:pPr>
            <a:r>
              <a:rPr lang="en-US" i="1" dirty="0" smtClean="0"/>
              <a:t>“</a:t>
            </a:r>
            <a:r>
              <a:rPr lang="en-US" i="1" dirty="0"/>
              <a:t>If 100 years from now there are fish, farms, and shorebirds in this valley, then everybody wins”</a:t>
            </a:r>
          </a:p>
          <a:p>
            <a:pPr algn="r">
              <a:lnSpc>
                <a:spcPct val="150000"/>
              </a:lnSpc>
            </a:pPr>
            <a:r>
              <a:rPr lang="en-US" i="1" dirty="0"/>
              <a:t>Farmer Dave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762000"/>
            <a:ext cx="6019800" cy="5181600"/>
          </a:xfrm>
          <a:prstGeom prst="rect">
            <a:avLst/>
          </a:prstGeom>
          <a:noFill/>
          <a:ln w="9525">
            <a:noFill/>
            <a:miter lim="800000"/>
            <a:headEnd/>
            <a:tailEnd/>
          </a:ln>
        </p:spPr>
      </p:pic>
      <p:sp>
        <p:nvSpPr>
          <p:cNvPr id="8" name="TextBox 7"/>
          <p:cNvSpPr txBox="1"/>
          <p:nvPr/>
        </p:nvSpPr>
        <p:spPr>
          <a:xfrm>
            <a:off x="0" y="6019800"/>
            <a:ext cx="9144000" cy="523220"/>
          </a:xfrm>
          <a:prstGeom prst="rect">
            <a:avLst/>
          </a:prstGeom>
          <a:noFill/>
        </p:spPr>
        <p:txBody>
          <a:bodyPr wrap="square" rtlCol="0">
            <a:spAutoFit/>
          </a:bodyPr>
          <a:lstStyle/>
          <a:p>
            <a:pPr algn="ctr"/>
            <a:r>
              <a:rPr lang="en-US" sz="2000" dirty="0" smtClean="0"/>
              <a:t>Questions? Please contact</a:t>
            </a:r>
            <a:r>
              <a:rPr lang="en-US" sz="2400" dirty="0" smtClean="0"/>
              <a:t>: </a:t>
            </a:r>
            <a:r>
              <a:rPr lang="en-US" sz="2800" dirty="0" smtClean="0"/>
              <a:t>jmorse@tnc.org</a:t>
            </a:r>
            <a:endParaRPr lang="en-US" sz="2800" dirty="0"/>
          </a:p>
        </p:txBody>
      </p:sp>
      <p:sp>
        <p:nvSpPr>
          <p:cNvPr id="4" name="Text Box 4"/>
          <p:cNvSpPr txBox="1">
            <a:spLocks noChangeArrowheads="1"/>
          </p:cNvSpPr>
          <p:nvPr/>
        </p:nvSpPr>
        <p:spPr bwMode="auto">
          <a:xfrm>
            <a:off x="0" y="152400"/>
            <a:ext cx="91440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dirty="0" smtClean="0">
                <a:solidFill>
                  <a:schemeClr val="bg1"/>
                </a:solidFill>
              </a:rPr>
              <a:t>Parting Shot from the Soltes farm last week…..</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vins_ffw_shortvideo.wmv">
            <a:hlinkClick r:id="" action="ppaction://media"/>
          </p:cNvPr>
          <p:cNvPicPr>
            <a:picLocks noRot="1" noChangeAspect="1"/>
          </p:cNvPicPr>
          <p:nvPr>
            <a:videoFile r:link="rId1"/>
          </p:nvPr>
        </p:nvPicPr>
        <p:blipFill>
          <a:blip r:embed="rId3" cstate="print"/>
          <a:stretch>
            <a:fillRect/>
          </a:stretch>
        </p:blipFill>
        <p:spPr>
          <a:xfrm>
            <a:off x="1143000" y="11430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71600"/>
            <a:ext cx="8458201" cy="707886"/>
          </a:xfrm>
          <a:prstGeom prst="rect">
            <a:avLst/>
          </a:prstGeom>
          <a:noFill/>
        </p:spPr>
        <p:txBody>
          <a:bodyPr wrap="square" rtlCol="0">
            <a:spAutoFit/>
          </a:bodyPr>
          <a:lstStyle/>
          <a:p>
            <a:r>
              <a:rPr lang="en-US" sz="2400" dirty="0" smtClean="0"/>
              <a:t>Today, </a:t>
            </a:r>
            <a:r>
              <a:rPr lang="en-US" sz="4000" b="1" dirty="0" smtClean="0"/>
              <a:t>40% </a:t>
            </a:r>
            <a:r>
              <a:rPr lang="en-US" sz="2400" dirty="0" smtClean="0"/>
              <a:t>of world’s terrestrial regions is agricultural lands.</a:t>
            </a:r>
          </a:p>
        </p:txBody>
      </p:sp>
      <p:sp>
        <p:nvSpPr>
          <p:cNvPr id="3" name="Rectangle 2"/>
          <p:cNvSpPr/>
          <p:nvPr/>
        </p:nvSpPr>
        <p:spPr>
          <a:xfrm>
            <a:off x="609600" y="4572000"/>
            <a:ext cx="5696559" cy="707886"/>
          </a:xfrm>
          <a:prstGeom prst="rect">
            <a:avLst/>
          </a:prstGeom>
        </p:spPr>
        <p:txBody>
          <a:bodyPr wrap="none">
            <a:spAutoFit/>
          </a:bodyPr>
          <a:lstStyle/>
          <a:p>
            <a:r>
              <a:rPr lang="en-US" sz="2400" dirty="0" smtClean="0"/>
              <a:t>Biggest</a:t>
            </a:r>
            <a:r>
              <a:rPr lang="en-US" sz="2400" b="1" dirty="0" smtClean="0"/>
              <a:t> </a:t>
            </a:r>
            <a:r>
              <a:rPr lang="en-US" sz="4000" b="1" dirty="0" smtClean="0"/>
              <a:t>Threat </a:t>
            </a:r>
            <a:r>
              <a:rPr lang="en-US" sz="2400" dirty="0" smtClean="0"/>
              <a:t>or </a:t>
            </a:r>
            <a:r>
              <a:rPr lang="en-US" sz="4000" b="1" dirty="0" smtClean="0"/>
              <a:t>Opportunity</a:t>
            </a:r>
            <a:r>
              <a:rPr lang="en-US" sz="1100" dirty="0" smtClean="0"/>
              <a:t>?</a:t>
            </a:r>
          </a:p>
        </p:txBody>
      </p:sp>
      <p:sp>
        <p:nvSpPr>
          <p:cNvPr id="5" name="TextBox 4"/>
          <p:cNvSpPr txBox="1"/>
          <p:nvPr/>
        </p:nvSpPr>
        <p:spPr>
          <a:xfrm>
            <a:off x="533400" y="2590800"/>
            <a:ext cx="8305801" cy="1600438"/>
          </a:xfrm>
          <a:prstGeom prst="rect">
            <a:avLst/>
          </a:prstGeom>
          <a:noFill/>
        </p:spPr>
        <p:txBody>
          <a:bodyPr wrap="square" rtlCol="0">
            <a:spAutoFit/>
          </a:bodyPr>
          <a:lstStyle/>
          <a:p>
            <a:r>
              <a:rPr lang="en-US" sz="2400" dirty="0" smtClean="0"/>
              <a:t>With </a:t>
            </a:r>
            <a:r>
              <a:rPr lang="en-US" sz="4000" b="1" dirty="0" smtClean="0"/>
              <a:t>7 billion </a:t>
            </a:r>
            <a:r>
              <a:rPr lang="en-US" sz="2400" dirty="0" smtClean="0"/>
              <a:t>people, and more on the way, how will global </a:t>
            </a:r>
            <a:r>
              <a:rPr lang="en-US" sz="4000" b="1" dirty="0" smtClean="0"/>
              <a:t>food production</a:t>
            </a:r>
            <a:r>
              <a:rPr lang="en-US" sz="2400" b="1" dirty="0" smtClean="0"/>
              <a:t> </a:t>
            </a:r>
            <a:r>
              <a:rPr lang="en-US" sz="2400" dirty="0" smtClean="0"/>
              <a:t>keep pace? </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0" y="304800"/>
            <a:ext cx="9144000" cy="461665"/>
          </a:xfrm>
          <a:prstGeom prst="rect">
            <a:avLst/>
          </a:prstGeom>
          <a:solidFill>
            <a:schemeClr val="tx1"/>
          </a:solidFill>
          <a:ln w="9525">
            <a:noFill/>
            <a:miter lim="800000"/>
            <a:headEnd/>
            <a:tailEnd/>
          </a:ln>
          <a:effectLst/>
        </p:spPr>
        <p:txBody>
          <a:bodyPr wrap="square">
            <a:spAutoFit/>
          </a:bodyPr>
          <a:lstStyle/>
          <a:p>
            <a:r>
              <a:rPr lang="en-US" sz="2400" dirty="0" smtClean="0">
                <a:solidFill>
                  <a:schemeClr val="bg1"/>
                </a:solidFill>
              </a:rPr>
              <a:t>Skagit River Delta - </a:t>
            </a:r>
            <a:r>
              <a:rPr lang="en-US" sz="2000" dirty="0" smtClean="0">
                <a:solidFill>
                  <a:schemeClr val="bg1"/>
                </a:solidFill>
              </a:rPr>
              <a:t>Balancing agriculture and habitat needs of coastal species</a:t>
            </a:r>
            <a:r>
              <a:rPr lang="en-US" sz="2400" dirty="0" smtClean="0">
                <a:solidFill>
                  <a:schemeClr val="bg1"/>
                </a:solidFill>
              </a:rPr>
              <a:t> </a:t>
            </a:r>
            <a:endParaRPr lang="en-US" sz="2400" dirty="0">
              <a:solidFill>
                <a:schemeClr val="bg1"/>
              </a:solidFill>
            </a:endParaRPr>
          </a:p>
        </p:txBody>
      </p:sp>
      <p:pic>
        <p:nvPicPr>
          <p:cNvPr id="37895" name="Picture 7" descr="Skagit satellite page2-1027-fu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066800"/>
            <a:ext cx="8077200" cy="533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4600" y="228600"/>
            <a:ext cx="5791200" cy="6629400"/>
            <a:chOff x="1371600" y="331788"/>
            <a:chExt cx="6781800" cy="6526212"/>
          </a:xfrm>
        </p:grpSpPr>
        <p:pic>
          <p:nvPicPr>
            <p:cNvPr id="3" name="Picture 2" descr="whsrn_zoomed out"/>
            <p:cNvPicPr>
              <a:picLocks noChangeAspect="1" noChangeArrowheads="1"/>
            </p:cNvPicPr>
            <p:nvPr/>
          </p:nvPicPr>
          <p:blipFill>
            <a:blip r:embed="rId3" cstate="screen"/>
            <a:srcRect/>
            <a:stretch>
              <a:fillRect/>
            </a:stretch>
          </p:blipFill>
          <p:spPr bwMode="auto">
            <a:xfrm>
              <a:off x="1371600" y="331788"/>
              <a:ext cx="6781800" cy="6526212"/>
            </a:xfrm>
            <a:prstGeom prst="rect">
              <a:avLst/>
            </a:prstGeom>
            <a:noFill/>
          </p:spPr>
        </p:pic>
        <p:cxnSp>
          <p:nvCxnSpPr>
            <p:cNvPr id="4" name="AutoShape 18"/>
            <p:cNvCxnSpPr>
              <a:cxnSpLocks noChangeShapeType="1"/>
            </p:cNvCxnSpPr>
            <p:nvPr/>
          </p:nvCxnSpPr>
          <p:spPr bwMode="auto">
            <a:xfrm rot="16200000" flipH="1">
              <a:off x="3086100" y="2247900"/>
              <a:ext cx="4267200" cy="2057400"/>
            </a:xfrm>
            <a:prstGeom prst="curvedConnector3">
              <a:avLst>
                <a:gd name="adj1" fmla="val 59856"/>
              </a:avLst>
            </a:prstGeom>
            <a:noFill/>
            <a:ln w="76200">
              <a:solidFill>
                <a:schemeClr val="tx1"/>
              </a:solidFill>
              <a:round/>
              <a:headEnd type="triangle" w="med" len="med"/>
              <a:tailEnd type="triangle" w="med" len="med"/>
            </a:ln>
            <a:effectLst/>
          </p:spPr>
        </p:cxnSp>
      </p:grpSp>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409950"/>
            <a:ext cx="3657600" cy="2743200"/>
          </a:xfrm>
          <a:prstGeom prst="rect">
            <a:avLst/>
          </a:prstGeom>
          <a:noFill/>
          <a:ln w="12700">
            <a:solidFill>
              <a:schemeClr val="tx1"/>
            </a:solidFill>
            <a:miter lim="800000"/>
            <a:headEnd/>
            <a:tailEnd/>
          </a:ln>
          <a:effectLst/>
        </p:spPr>
      </p:pic>
      <p:sp>
        <p:nvSpPr>
          <p:cNvPr id="6" name="TextBox 5"/>
          <p:cNvSpPr txBox="1"/>
          <p:nvPr/>
        </p:nvSpPr>
        <p:spPr>
          <a:xfrm>
            <a:off x="304800" y="6248400"/>
            <a:ext cx="3733800" cy="523220"/>
          </a:xfrm>
          <a:prstGeom prst="rect">
            <a:avLst/>
          </a:prstGeom>
          <a:noFill/>
        </p:spPr>
        <p:txBody>
          <a:bodyPr wrap="square" rtlCol="0">
            <a:spAutoFit/>
          </a:bodyPr>
          <a:lstStyle/>
          <a:p>
            <a:r>
              <a:rPr lang="en-US" sz="1400" dirty="0" smtClean="0"/>
              <a:t>Pectoral Sandpiper on a rest break at a Farming for Wildlife site in the Skagit Valley</a:t>
            </a:r>
            <a:endParaRPr lang="en-US" sz="1400" dirty="0"/>
          </a:p>
        </p:txBody>
      </p:sp>
      <p:sp>
        <p:nvSpPr>
          <p:cNvPr id="7" name="Text Box 5"/>
          <p:cNvSpPr txBox="1">
            <a:spLocks noChangeArrowheads="1"/>
          </p:cNvSpPr>
          <p:nvPr/>
        </p:nvSpPr>
        <p:spPr bwMode="auto">
          <a:xfrm>
            <a:off x="0" y="228600"/>
            <a:ext cx="9144000" cy="461665"/>
          </a:xfrm>
          <a:prstGeom prst="rect">
            <a:avLst/>
          </a:prstGeom>
          <a:solidFill>
            <a:schemeClr val="tx1"/>
          </a:solidFill>
          <a:ln w="9525">
            <a:noFill/>
            <a:miter lim="800000"/>
            <a:headEnd/>
            <a:tailEnd/>
          </a:ln>
          <a:effectLst/>
        </p:spPr>
        <p:txBody>
          <a:bodyPr wrap="square">
            <a:spAutoFit/>
          </a:bodyPr>
          <a:lstStyle/>
          <a:p>
            <a:r>
              <a:rPr lang="en-US" sz="2400" dirty="0" smtClean="0">
                <a:solidFill>
                  <a:schemeClr val="bg1"/>
                </a:solidFill>
              </a:rPr>
              <a:t>Shorebird Conservation – Stopover Sites on the Pacific Flyway</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76200" y="152400"/>
            <a:ext cx="9067800" cy="505972"/>
          </a:xfrm>
          <a:prstGeom prst="rect">
            <a:avLst/>
          </a:prstGeom>
          <a:solidFill>
            <a:schemeClr val="tx1"/>
          </a:solidFill>
          <a:ln w="9525">
            <a:noFill/>
            <a:miter lim="800000"/>
            <a:headEnd/>
            <a:tailEnd/>
          </a:ln>
          <a:effectLst/>
        </p:spPr>
        <p:txBody>
          <a:bodyPr>
            <a:spAutoFit/>
          </a:bodyPr>
          <a:lstStyle/>
          <a:p>
            <a:pPr>
              <a:lnSpc>
                <a:spcPct val="120000"/>
              </a:lnSpc>
            </a:pPr>
            <a:r>
              <a:rPr lang="en-US" sz="2400" dirty="0">
                <a:solidFill>
                  <a:schemeClr val="bg1"/>
                </a:solidFill>
              </a:rPr>
              <a:t>Farming for Wildlife Goals</a:t>
            </a:r>
          </a:p>
        </p:txBody>
      </p:sp>
      <p:sp>
        <p:nvSpPr>
          <p:cNvPr id="53253" name="Text Box 5"/>
          <p:cNvSpPr txBox="1">
            <a:spLocks noChangeArrowheads="1"/>
          </p:cNvSpPr>
          <p:nvPr/>
        </p:nvSpPr>
        <p:spPr bwMode="auto">
          <a:xfrm>
            <a:off x="457200" y="1654175"/>
            <a:ext cx="288925" cy="504825"/>
          </a:xfrm>
          <a:prstGeom prst="rect">
            <a:avLst/>
          </a:prstGeom>
          <a:noFill/>
          <a:ln w="9525">
            <a:noFill/>
            <a:miter lim="800000"/>
            <a:headEnd/>
            <a:tailEnd/>
          </a:ln>
          <a:effectLst/>
        </p:spPr>
        <p:txBody>
          <a:bodyPr wrap="none">
            <a:spAutoFit/>
          </a:bodyPr>
          <a:lstStyle/>
          <a:p>
            <a:pPr>
              <a:lnSpc>
                <a:spcPct val="150000"/>
              </a:lnSpc>
              <a:buFont typeface="Wingdings" pitchFamily="2" charset="2"/>
              <a:buChar char="§"/>
            </a:pPr>
            <a:endParaRPr lang="en-US">
              <a:solidFill>
                <a:schemeClr val="bg1"/>
              </a:solidFill>
            </a:endParaRPr>
          </a:p>
        </p:txBody>
      </p:sp>
      <p:sp>
        <p:nvSpPr>
          <p:cNvPr id="53254" name="Text Box 6"/>
          <p:cNvSpPr txBox="1">
            <a:spLocks noChangeArrowheads="1"/>
          </p:cNvSpPr>
          <p:nvPr/>
        </p:nvSpPr>
        <p:spPr bwMode="auto">
          <a:xfrm>
            <a:off x="457200" y="685800"/>
            <a:ext cx="8382000" cy="2970044"/>
          </a:xfrm>
          <a:prstGeom prst="rect">
            <a:avLst/>
          </a:prstGeom>
          <a:noFill/>
          <a:ln w="9525">
            <a:noFill/>
            <a:miter lim="800000"/>
            <a:headEnd/>
            <a:tailEnd/>
          </a:ln>
          <a:effectLst/>
        </p:spPr>
        <p:txBody>
          <a:bodyPr>
            <a:spAutoFit/>
          </a:bodyPr>
          <a:lstStyle/>
          <a:p>
            <a:pPr marL="403225" indent="-403225">
              <a:lnSpc>
                <a:spcPct val="150000"/>
              </a:lnSpc>
              <a:spcBef>
                <a:spcPct val="50000"/>
              </a:spcBef>
              <a:buFont typeface="Wingdings" pitchFamily="2" charset="2"/>
              <a:buChar char="§"/>
            </a:pPr>
            <a:r>
              <a:rPr lang="en-US" sz="2200" dirty="0" smtClean="0"/>
              <a:t>Enhance habitat value of working lands, </a:t>
            </a:r>
            <a:r>
              <a:rPr lang="en-US" sz="2200" dirty="0"/>
              <a:t>without taking farmland out of production </a:t>
            </a:r>
          </a:p>
          <a:p>
            <a:pPr marL="403225" indent="-403225">
              <a:lnSpc>
                <a:spcPct val="150000"/>
              </a:lnSpc>
              <a:spcBef>
                <a:spcPct val="50000"/>
              </a:spcBef>
              <a:buFont typeface="Wingdings" pitchFamily="2" charset="2"/>
              <a:buChar char="§"/>
            </a:pPr>
            <a:r>
              <a:rPr lang="en-US" sz="2200" dirty="0" smtClean="0"/>
              <a:t>Develop alternative land use practices, and provide incentives</a:t>
            </a:r>
            <a:endParaRPr lang="en-US" sz="2200" dirty="0"/>
          </a:p>
          <a:p>
            <a:pPr marL="403225" indent="-403225">
              <a:lnSpc>
                <a:spcPct val="150000"/>
              </a:lnSpc>
              <a:spcBef>
                <a:spcPct val="50000"/>
              </a:spcBef>
              <a:buFont typeface="Wingdings" pitchFamily="2" charset="2"/>
              <a:buChar char="§"/>
            </a:pPr>
            <a:r>
              <a:rPr lang="en-US" sz="2200" dirty="0"/>
              <a:t>Develop a model for habitat rotations that </a:t>
            </a:r>
            <a:r>
              <a:rPr lang="en-US" sz="2200" dirty="0" smtClean="0"/>
              <a:t>makes sense - economics, agronomics, and ecologically</a:t>
            </a:r>
          </a:p>
        </p:txBody>
      </p:sp>
      <p:pic>
        <p:nvPicPr>
          <p:cNvPr id="7" name="Picture 6" descr="IMG_636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3657600"/>
            <a:ext cx="3733800" cy="2800350"/>
          </a:xfrm>
          <a:prstGeom prst="rect">
            <a:avLst/>
          </a:prstGeom>
        </p:spPr>
      </p:pic>
      <p:pic>
        <p:nvPicPr>
          <p:cNvPr id="8"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657600"/>
            <a:ext cx="4191000" cy="2822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304800"/>
            <a:ext cx="9144000" cy="461665"/>
          </a:xfrm>
          <a:prstGeom prst="rect">
            <a:avLst/>
          </a:prstGeom>
          <a:solidFill>
            <a:schemeClr val="tx1"/>
          </a:solidFill>
          <a:ln w="9525">
            <a:noFill/>
            <a:miter lim="800000"/>
            <a:headEnd/>
            <a:tailEnd/>
          </a:ln>
          <a:effectLst/>
        </p:spPr>
        <p:txBody>
          <a:bodyPr>
            <a:spAutoFit/>
          </a:bodyPr>
          <a:lstStyle/>
          <a:p>
            <a:r>
              <a:rPr lang="en-US" sz="2400" dirty="0" smtClean="0">
                <a:solidFill>
                  <a:schemeClr val="bg1"/>
                </a:solidFill>
                <a:cs typeface="Lucida Sans Unicode" pitchFamily="34" charset="0"/>
              </a:rPr>
              <a:t>Farming 101 - Crop rotations</a:t>
            </a:r>
            <a:endParaRPr lang="en-US" sz="2400" dirty="0">
              <a:solidFill>
                <a:schemeClr val="bg1"/>
              </a:solidFill>
              <a:cs typeface="Lucida Sans Unicode" pitchFamily="34" charset="0"/>
            </a:endParaRPr>
          </a:p>
        </p:txBody>
      </p:sp>
      <p:pic>
        <p:nvPicPr>
          <p:cNvPr id="3" name="Picture 2" descr="IMGP16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4724400"/>
            <a:ext cx="2286000" cy="1714500"/>
          </a:xfrm>
          <a:prstGeom prst="rect">
            <a:avLst/>
          </a:prstGeom>
          <a:ln w="19050">
            <a:solidFill>
              <a:schemeClr val="tx1"/>
            </a:solidFill>
            <a:miter lim="800000"/>
          </a:ln>
        </p:spPr>
      </p:pic>
      <p:sp>
        <p:nvSpPr>
          <p:cNvPr id="4" name="TextBox 3"/>
          <p:cNvSpPr txBox="1"/>
          <p:nvPr/>
        </p:nvSpPr>
        <p:spPr>
          <a:xfrm>
            <a:off x="533400" y="4267200"/>
            <a:ext cx="1600200" cy="369332"/>
          </a:xfrm>
          <a:prstGeom prst="rect">
            <a:avLst/>
          </a:prstGeom>
          <a:noFill/>
        </p:spPr>
        <p:txBody>
          <a:bodyPr wrap="square" rtlCol="0">
            <a:spAutoFit/>
          </a:bodyPr>
          <a:lstStyle/>
          <a:p>
            <a:pPr algn="ctr"/>
            <a:r>
              <a:rPr lang="en-US" dirty="0" smtClean="0"/>
              <a:t>1. Build </a:t>
            </a:r>
            <a:r>
              <a:rPr lang="en-US" dirty="0" err="1" smtClean="0"/>
              <a:t>berms</a:t>
            </a:r>
            <a:endParaRPr lang="en-US" dirty="0" smtClean="0"/>
          </a:p>
        </p:txBody>
      </p:sp>
      <p:pic>
        <p:nvPicPr>
          <p:cNvPr id="6" name="Picture 5" descr="20100829-soltes-sand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76800" y="4724400"/>
            <a:ext cx="2053925" cy="1752600"/>
          </a:xfrm>
          <a:prstGeom prst="rect">
            <a:avLst/>
          </a:prstGeom>
          <a:ln w="19050">
            <a:solidFill>
              <a:schemeClr val="tx1"/>
            </a:solidFill>
          </a:ln>
        </p:spPr>
      </p:pic>
      <p:sp>
        <p:nvSpPr>
          <p:cNvPr id="8" name="TextBox 7"/>
          <p:cNvSpPr txBox="1"/>
          <p:nvPr/>
        </p:nvSpPr>
        <p:spPr>
          <a:xfrm>
            <a:off x="2971800" y="4267200"/>
            <a:ext cx="1143000" cy="381000"/>
          </a:xfrm>
          <a:prstGeom prst="rect">
            <a:avLst/>
          </a:prstGeom>
          <a:noFill/>
        </p:spPr>
        <p:txBody>
          <a:bodyPr wrap="square" rtlCol="0">
            <a:spAutoFit/>
          </a:bodyPr>
          <a:lstStyle/>
          <a:p>
            <a:pPr algn="ctr"/>
            <a:r>
              <a:rPr lang="en-US" dirty="0" smtClean="0"/>
              <a:t>2. Flood</a:t>
            </a:r>
            <a:endParaRPr lang="en-US" dirty="0"/>
          </a:p>
        </p:txBody>
      </p:sp>
      <p:sp>
        <p:nvSpPr>
          <p:cNvPr id="10" name="TextBox 9"/>
          <p:cNvSpPr txBox="1"/>
          <p:nvPr/>
        </p:nvSpPr>
        <p:spPr>
          <a:xfrm>
            <a:off x="7010400" y="4267200"/>
            <a:ext cx="2133600" cy="369332"/>
          </a:xfrm>
          <a:prstGeom prst="rect">
            <a:avLst/>
          </a:prstGeom>
          <a:noFill/>
        </p:spPr>
        <p:txBody>
          <a:bodyPr wrap="square" rtlCol="0">
            <a:spAutoFit/>
          </a:bodyPr>
          <a:lstStyle/>
          <a:p>
            <a:pPr algn="ctr"/>
            <a:r>
              <a:rPr lang="en-US" dirty="0" smtClean="0"/>
              <a:t>4. Back to farming</a:t>
            </a:r>
            <a:endParaRPr lang="en-US" dirty="0"/>
          </a:p>
        </p:txBody>
      </p:sp>
      <p:sp>
        <p:nvSpPr>
          <p:cNvPr id="12" name="TextBox 11"/>
          <p:cNvSpPr txBox="1"/>
          <p:nvPr/>
        </p:nvSpPr>
        <p:spPr>
          <a:xfrm>
            <a:off x="5257800" y="4267200"/>
            <a:ext cx="1295400" cy="381000"/>
          </a:xfrm>
          <a:prstGeom prst="rect">
            <a:avLst/>
          </a:prstGeom>
          <a:noFill/>
        </p:spPr>
        <p:txBody>
          <a:bodyPr wrap="square" rtlCol="0">
            <a:spAutoFit/>
          </a:bodyPr>
          <a:lstStyle/>
          <a:p>
            <a:pPr algn="ctr"/>
            <a:r>
              <a:rPr lang="en-US" dirty="0" smtClean="0"/>
              <a:t>3. Manage</a:t>
            </a:r>
            <a:endParaRPr lang="en-US" dirty="0"/>
          </a:p>
        </p:txBody>
      </p:sp>
      <p:pic>
        <p:nvPicPr>
          <p:cNvPr id="15" name="Picture 14" descr="IMGP169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8400" y="4724400"/>
            <a:ext cx="2336800" cy="1752600"/>
          </a:xfrm>
          <a:prstGeom prst="rect">
            <a:avLst/>
          </a:prstGeom>
          <a:ln w="19050">
            <a:solidFill>
              <a:schemeClr val="tx1"/>
            </a:solidFill>
          </a:ln>
        </p:spPr>
      </p:pic>
      <p:pic>
        <p:nvPicPr>
          <p:cNvPr id="16" name="Picture 15" descr="IMG_2730.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010400" y="4724400"/>
            <a:ext cx="1905000" cy="1775733"/>
          </a:xfrm>
          <a:prstGeom prst="rect">
            <a:avLst/>
          </a:prstGeom>
          <a:ln w="19050">
            <a:solidFill>
              <a:schemeClr val="tx1"/>
            </a:solidFill>
          </a:ln>
        </p:spPr>
      </p:pic>
      <p:sp>
        <p:nvSpPr>
          <p:cNvPr id="17" name="TextBox 16"/>
          <p:cNvSpPr txBox="1"/>
          <p:nvPr/>
        </p:nvSpPr>
        <p:spPr>
          <a:xfrm>
            <a:off x="304800" y="990600"/>
            <a:ext cx="8839200" cy="2251065"/>
          </a:xfrm>
          <a:prstGeom prst="rect">
            <a:avLst/>
          </a:prstGeom>
          <a:noFill/>
        </p:spPr>
        <p:txBody>
          <a:bodyPr wrap="square" rtlCol="0">
            <a:spAutoFit/>
          </a:bodyPr>
          <a:lstStyle/>
          <a:p>
            <a:pPr>
              <a:lnSpc>
                <a:spcPct val="150000"/>
              </a:lnSpc>
              <a:buFont typeface="Arial" pitchFamily="34" charset="0"/>
              <a:buChar char="•"/>
            </a:pPr>
            <a:r>
              <a:rPr lang="en-US" sz="2400" dirty="0" smtClean="0"/>
              <a:t>  Geographic / crop specific rotation practices</a:t>
            </a:r>
          </a:p>
          <a:p>
            <a:pPr>
              <a:lnSpc>
                <a:spcPct val="150000"/>
              </a:lnSpc>
              <a:buFont typeface="Arial" pitchFamily="34" charset="0"/>
              <a:buChar char="•"/>
            </a:pPr>
            <a:r>
              <a:rPr lang="en-US" sz="2400" dirty="0" smtClean="0"/>
              <a:t>  In the Skagit, 2 years rotations are common, but range 1 - 13 years</a:t>
            </a:r>
          </a:p>
          <a:p>
            <a:pPr>
              <a:lnSpc>
                <a:spcPct val="150000"/>
              </a:lnSpc>
              <a:buFont typeface="Arial" pitchFamily="34" charset="0"/>
              <a:buChar char="•"/>
            </a:pPr>
            <a:r>
              <a:rPr lang="en-US" sz="2400" dirty="0" smtClean="0"/>
              <a:t>  Rotation practices - control specific diseases or improve soil fertility</a:t>
            </a:r>
          </a:p>
          <a:p>
            <a:pPr>
              <a:lnSpc>
                <a:spcPct val="150000"/>
              </a:lnSpc>
              <a:buFont typeface="Arial" pitchFamily="34" charset="0"/>
              <a:buChar char="•"/>
            </a:pPr>
            <a:r>
              <a:rPr lang="en-US" sz="2400" dirty="0" smtClean="0"/>
              <a:t>  Rotation crops are generally not cash crops</a:t>
            </a:r>
            <a:endParaRPr lang="en-US" sz="2400" dirty="0"/>
          </a:p>
        </p:txBody>
      </p:sp>
      <p:sp>
        <p:nvSpPr>
          <p:cNvPr id="18" name="Text Box 8"/>
          <p:cNvSpPr txBox="1">
            <a:spLocks noChangeArrowheads="1"/>
          </p:cNvSpPr>
          <p:nvPr/>
        </p:nvSpPr>
        <p:spPr bwMode="auto">
          <a:xfrm>
            <a:off x="0" y="3581400"/>
            <a:ext cx="9144000" cy="461665"/>
          </a:xfrm>
          <a:prstGeom prst="rect">
            <a:avLst/>
          </a:prstGeom>
          <a:solidFill>
            <a:schemeClr val="tx1"/>
          </a:solidFill>
          <a:ln w="9525">
            <a:noFill/>
            <a:miter lim="800000"/>
            <a:headEnd/>
            <a:tailEnd/>
          </a:ln>
          <a:effectLst/>
        </p:spPr>
        <p:txBody>
          <a:bodyPr>
            <a:spAutoFit/>
          </a:bodyPr>
          <a:lstStyle/>
          <a:p>
            <a:r>
              <a:rPr lang="en-US" sz="2400" dirty="0" smtClean="0">
                <a:solidFill>
                  <a:schemeClr val="bg1"/>
                </a:solidFill>
                <a:cs typeface="Lucida Sans Unicode" pitchFamily="34" charset="0"/>
              </a:rPr>
              <a:t>What is a wetland rotation?</a:t>
            </a:r>
            <a:endParaRPr lang="en-US" sz="2400" dirty="0">
              <a:solidFill>
                <a:schemeClr val="bg1"/>
              </a:solidFill>
              <a:cs typeface="Lucida Sans Unicode"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rmingforWildlife_mastermap_ELS.jpg"/>
          <p:cNvPicPr/>
          <p:nvPr/>
        </p:nvPicPr>
        <p:blipFill>
          <a:blip r:embed="rId2" cstate="email">
            <a:extLst>
              <a:ext uri="{28A0092B-C50C-407E-A947-70E740481C1C}">
                <a14:useLocalDpi xmlns:a14="http://schemas.microsoft.com/office/drawing/2010/main"/>
              </a:ext>
            </a:extLst>
          </a:blip>
          <a:srcRect/>
          <a:stretch>
            <a:fillRect/>
          </a:stretch>
        </p:blipFill>
        <p:spPr>
          <a:xfrm>
            <a:off x="762000" y="1066800"/>
            <a:ext cx="4648200" cy="5562600"/>
          </a:xfrm>
          <a:prstGeom prst="rect">
            <a:avLst/>
          </a:prstGeom>
        </p:spPr>
      </p:pic>
      <p:sp>
        <p:nvSpPr>
          <p:cNvPr id="3" name="Text Box 4"/>
          <p:cNvSpPr txBox="1">
            <a:spLocks noChangeArrowheads="1"/>
          </p:cNvSpPr>
          <p:nvPr/>
        </p:nvSpPr>
        <p:spPr bwMode="auto">
          <a:xfrm>
            <a:off x="0" y="304800"/>
            <a:ext cx="9144000" cy="535531"/>
          </a:xfrm>
          <a:prstGeom prst="rect">
            <a:avLst/>
          </a:prstGeom>
          <a:solidFill>
            <a:schemeClr val="tx1"/>
          </a:solidFill>
          <a:ln w="9525">
            <a:noFill/>
            <a:miter lim="800000"/>
            <a:headEnd/>
            <a:tailEnd/>
          </a:ln>
          <a:effectLst/>
        </p:spPr>
        <p:txBody>
          <a:bodyPr wrap="square">
            <a:spAutoFit/>
          </a:bodyPr>
          <a:lstStyle/>
          <a:p>
            <a:pPr>
              <a:lnSpc>
                <a:spcPct val="120000"/>
              </a:lnSpc>
            </a:pPr>
            <a:r>
              <a:rPr lang="en-US" sz="2400" dirty="0" smtClean="0">
                <a:solidFill>
                  <a:schemeClr val="bg1"/>
                </a:solidFill>
              </a:rPr>
              <a:t>Farming for Wildlife Pilot Project</a:t>
            </a:r>
            <a:endParaRPr lang="en-US" sz="2400" dirty="0">
              <a:solidFill>
                <a:schemeClr val="bg1"/>
              </a:solidFill>
            </a:endParaRPr>
          </a:p>
        </p:txBody>
      </p:sp>
      <p:sp>
        <p:nvSpPr>
          <p:cNvPr id="4" name="TextBox 3"/>
          <p:cNvSpPr txBox="1"/>
          <p:nvPr/>
        </p:nvSpPr>
        <p:spPr>
          <a:xfrm>
            <a:off x="5638800" y="2057400"/>
            <a:ext cx="3200400" cy="3276282"/>
          </a:xfrm>
          <a:prstGeom prst="rect">
            <a:avLst/>
          </a:prstGeom>
          <a:noFill/>
        </p:spPr>
        <p:txBody>
          <a:bodyPr wrap="square" rtlCol="0">
            <a:spAutoFit/>
          </a:bodyPr>
          <a:lstStyle/>
          <a:p>
            <a:pPr>
              <a:lnSpc>
                <a:spcPct val="150000"/>
              </a:lnSpc>
              <a:buFont typeface="Arial" pitchFamily="34" charset="0"/>
              <a:buChar char="•"/>
            </a:pPr>
            <a:r>
              <a:rPr lang="en-US" sz="2000" dirty="0" smtClean="0"/>
              <a:t>  Compared Wetland, Forage Harvest, and  Grazing rotations</a:t>
            </a:r>
          </a:p>
          <a:p>
            <a:pPr>
              <a:lnSpc>
                <a:spcPct val="150000"/>
              </a:lnSpc>
              <a:buFont typeface="Arial" pitchFamily="34" charset="0"/>
              <a:buChar char="•"/>
            </a:pPr>
            <a:r>
              <a:rPr lang="en-US" sz="2000" dirty="0" smtClean="0"/>
              <a:t>  Monitored Shorebird use during fall and spring migrations, and winter</a:t>
            </a:r>
          </a:p>
          <a:p>
            <a:pPr>
              <a:lnSpc>
                <a:spcPct val="150000"/>
              </a:lnSpc>
              <a:buFont typeface="Arial" pitchFamily="34" charset="0"/>
              <a:buChar char="•"/>
            </a:pPr>
            <a:r>
              <a:rPr lang="en-US" sz="2000" dirty="0" smtClean="0"/>
              <a:t>  2006 - 2009</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609600" y="990600"/>
            <a:ext cx="7467600" cy="5410200"/>
          </a:xfrm>
          <a:prstGeom prst="rect">
            <a:avLst/>
          </a:prstGeom>
          <a:noFill/>
          <a:ln w="9525">
            <a:solidFill>
              <a:schemeClr val="tx1"/>
            </a:solidFill>
            <a:miter lim="800000"/>
            <a:headEnd/>
            <a:tailEnd/>
          </a:ln>
        </p:spPr>
      </p:pic>
      <p:pic>
        <p:nvPicPr>
          <p:cNvPr id="3" name="Picture 2"/>
          <p:cNvPicPr/>
          <p:nvPr/>
        </p:nvPicPr>
        <p:blipFill>
          <a:blip r:embed="rId4" cstate="print"/>
          <a:srcRect/>
          <a:stretch>
            <a:fillRect/>
          </a:stretch>
        </p:blipFill>
        <p:spPr bwMode="auto">
          <a:xfrm>
            <a:off x="1371600" y="6353175"/>
            <a:ext cx="5867400" cy="504825"/>
          </a:xfrm>
          <a:prstGeom prst="rect">
            <a:avLst/>
          </a:prstGeom>
          <a:noFill/>
          <a:ln w="9525">
            <a:noFill/>
            <a:miter lim="800000"/>
            <a:headEnd/>
            <a:tailEnd/>
          </a:ln>
        </p:spPr>
      </p:pic>
      <p:sp>
        <p:nvSpPr>
          <p:cNvPr id="4" name="Text Box 4"/>
          <p:cNvSpPr txBox="1">
            <a:spLocks noChangeArrowheads="1"/>
          </p:cNvSpPr>
          <p:nvPr/>
        </p:nvSpPr>
        <p:spPr bwMode="auto">
          <a:xfrm>
            <a:off x="0" y="304800"/>
            <a:ext cx="9144000" cy="535531"/>
          </a:xfrm>
          <a:prstGeom prst="rect">
            <a:avLst/>
          </a:prstGeom>
          <a:solidFill>
            <a:schemeClr val="tx1"/>
          </a:solidFill>
          <a:ln w="9525">
            <a:noFill/>
            <a:miter lim="800000"/>
            <a:headEnd/>
            <a:tailEnd/>
          </a:ln>
          <a:effectLst/>
        </p:spPr>
        <p:txBody>
          <a:bodyPr wrap="square">
            <a:spAutoFit/>
          </a:bodyPr>
          <a:lstStyle/>
          <a:p>
            <a:pPr>
              <a:lnSpc>
                <a:spcPct val="120000"/>
              </a:lnSpc>
            </a:pPr>
            <a:r>
              <a:rPr lang="en-US" sz="2400" dirty="0" smtClean="0">
                <a:solidFill>
                  <a:schemeClr val="bg1"/>
                </a:solidFill>
              </a:rPr>
              <a:t>Pilot Project – Shorebird use of 3 different crop rotations</a:t>
            </a:r>
            <a:endParaRPr lang="en-US" sz="2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1455</Words>
  <Application>Microsoft Office PowerPoint</Application>
  <PresentationFormat>On-screen Show (4:3)</PresentationFormat>
  <Paragraphs>98</Paragraphs>
  <Slides>14</Slides>
  <Notes>12</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 Knight</dc:creator>
  <cp:lastModifiedBy> Julie Morse</cp:lastModifiedBy>
  <cp:revision>30</cp:revision>
  <dcterms:created xsi:type="dcterms:W3CDTF">2011-07-06T20:53:25Z</dcterms:created>
  <dcterms:modified xsi:type="dcterms:W3CDTF">2012-01-23T16:58:45Z</dcterms:modified>
</cp:coreProperties>
</file>